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68" r:id="rId16"/>
    <p:sldId id="259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="" xmlns:p15="http://schemas.microsoft.com/office/powerpoint/2012/main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61E-2"/>
          <c:y val="6.2681415536107093E-2"/>
          <c:w val="0.96247333746744468"/>
          <c:h val="0.804991151665444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67953408"/>
        <c:axId val="67954944"/>
        <c:axId val="0"/>
      </c:bar3DChart>
      <c:catAx>
        <c:axId val="679534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7954944"/>
        <c:crosses val="autoZero"/>
        <c:auto val="1"/>
        <c:lblAlgn val="ctr"/>
        <c:lblOffset val="100"/>
      </c:catAx>
      <c:valAx>
        <c:axId val="67954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95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 </a:t>
            </a:r>
            <a:r>
              <a:rPr lang="ru-RU" sz="1800" i="1" dirty="0" smtClean="0">
                <a:solidFill>
                  <a:srgbClr val="C00000"/>
                </a:solidFill>
              </a:rPr>
              <a:t>3114824руб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68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Lbls>
            <c:dLbl>
              <c:idx val="0"/>
              <c:layout>
                <c:manualLayout>
                  <c:x val="0.14959469291710101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7016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282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51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4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(1742000 руб)</c:v>
                </c:pt>
                <c:pt idx="1">
                  <c:v>Национальная оборона (74600 руб)</c:v>
                </c:pt>
                <c:pt idx="2">
                  <c:v>Национальная безопасность и правоохранительная деятельность (8000 руб)</c:v>
                </c:pt>
                <c:pt idx="3">
                  <c:v>Национальная экономика (710624руб)</c:v>
                </c:pt>
                <c:pt idx="4">
                  <c:v>ЖКХ 32600руб)</c:v>
                </c:pt>
                <c:pt idx="5">
                  <c:v>Образование (1 000 руб)</c:v>
                </c:pt>
                <c:pt idx="6">
                  <c:v>Культура и кинематография (540000 руб)</c:v>
                </c:pt>
                <c:pt idx="7">
                  <c:v>Социальная политика (6 000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1742000</c:v>
                </c:pt>
                <c:pt idx="1">
                  <c:v>74600</c:v>
                </c:pt>
                <c:pt idx="2">
                  <c:v>8000</c:v>
                </c:pt>
                <c:pt idx="3">
                  <c:v>710624</c:v>
                </c:pt>
                <c:pt idx="4" formatCode="#,##0.00">
                  <c:v>32600</c:v>
                </c:pt>
                <c:pt idx="5" formatCode="#,##0.00">
                  <c:v>1000</c:v>
                </c:pt>
                <c:pt idx="6" formatCode="#,##0.00">
                  <c:v>540000</c:v>
                </c:pt>
                <c:pt idx="7" formatCode="#,##0.00">
                  <c:v>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(2842569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3389231622565734"/>
          <c:w val="0.99643936977487557"/>
          <c:h val="0.339888824983491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explosion val="12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explosion val="0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18042031786853413"/>
                  <c:y val="-4.52803807382841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4.7855473540794009E-2"/>
                  <c:y val="5.107252298263549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4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7403574445784564E-2"/>
                  <c:y val="3.512365083482138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6.348552998645754E-2"/>
                  <c:y val="-4.828252497418099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0.1202562340034475"/>
                  <c:y val="-3.17901427508732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55E-2"/>
                  <c:y val="-4.647194557195928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(1484500 руб.)</c:v>
                </c:pt>
                <c:pt idx="1">
                  <c:v>Национальная оборона (77300 руб)</c:v>
                </c:pt>
                <c:pt idx="2">
                  <c:v>Национальная безопасность и правоохранительная деятельность (8 000 руб)</c:v>
                </c:pt>
                <c:pt idx="3">
                  <c:v>Национальная экономика (742769 руб)</c:v>
                </c:pt>
                <c:pt idx="4">
                  <c:v>ЖКХ (44000 руб)</c:v>
                </c:pt>
                <c:pt idx="5">
                  <c:v>Образование (1 000 руб)</c:v>
                </c:pt>
                <c:pt idx="6">
                  <c:v>Культура и кинематография (479000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(71 000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1484500</c:v>
                </c:pt>
                <c:pt idx="1">
                  <c:v>77300</c:v>
                </c:pt>
                <c:pt idx="2">
                  <c:v>8000</c:v>
                </c:pt>
                <c:pt idx="3">
                  <c:v>742769</c:v>
                </c:pt>
                <c:pt idx="4" formatCode="#,##0.00">
                  <c:v>44000</c:v>
                </c:pt>
                <c:pt idx="5" formatCode="#,##0.00">
                  <c:v>1000</c:v>
                </c:pt>
                <c:pt idx="6" formatCode="#,##0.00">
                  <c:v>479000</c:v>
                </c:pt>
                <c:pt idx="7" formatCode="#,##0.00">
                  <c:v>6000</c:v>
                </c:pt>
                <c:pt idx="8">
                  <c:v>71000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9.2236342820018524E-2"/>
          <c:w val="0.88761720690442403"/>
          <c:h val="0.5571464314880035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2026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(2790970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0283459762601099"/>
          <c:w val="1"/>
          <c:h val="0.3709465435831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explosion val="1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explosion val="7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41"/>
                  <c:y val="2.024254060697369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2.5186443116397509E-2"/>
                  <c:y val="5.107252298263549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4204346046563425E-2"/>
                  <c:y val="-3.698497414735409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2.2681435868583868E-2"/>
                  <c:y val="-3.637054487190760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672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55E-2"/>
                  <c:y val="-4.647194557195928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(14545000 руб)</c:v>
                </c:pt>
                <c:pt idx="1">
                  <c:v>Национальная оборона (77 300 руб)</c:v>
                </c:pt>
                <c:pt idx="2">
                  <c:v>Национальная безопасность и правоохранительная деятельность (1 000 руб)</c:v>
                </c:pt>
                <c:pt idx="3">
                  <c:v>Национальная экономика (791170 руб)</c:v>
                </c:pt>
                <c:pt idx="4">
                  <c:v>ЖКХ (21 000 руб)</c:v>
                </c:pt>
                <c:pt idx="5">
                  <c:v>Образование (1 000 руб)</c:v>
                </c:pt>
                <c:pt idx="6">
                  <c:v>Культура и кинематография (439000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(140 000руб)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1454500</c:v>
                </c:pt>
                <c:pt idx="1">
                  <c:v>77300</c:v>
                </c:pt>
                <c:pt idx="2">
                  <c:v>1000</c:v>
                </c:pt>
                <c:pt idx="3">
                  <c:v>791170</c:v>
                </c:pt>
                <c:pt idx="4" formatCode="#,##0.00">
                  <c:v>21000</c:v>
                </c:pt>
                <c:pt idx="5" formatCode="#,##0.00">
                  <c:v>1000</c:v>
                </c:pt>
                <c:pt idx="6" formatCode="#,##0.00">
                  <c:v>439000</c:v>
                </c:pt>
                <c:pt idx="7" formatCode="#,##0.00">
                  <c:v>6000</c:v>
                </c:pt>
                <c:pt idx="8">
                  <c:v>140000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8.0589735943669402E-2"/>
          <c:w val="0.86841215133785077"/>
          <c:h val="0.515167308938860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Параметры бюджета на </a:t>
            </a:r>
            <a:r>
              <a:rPr lang="ru-RU" sz="1600" dirty="0" smtClean="0"/>
              <a:t>2024-2026 </a:t>
            </a:r>
            <a:r>
              <a:rPr lang="ru-RU" sz="1600" dirty="0"/>
              <a:t>гг. в сравнении с </a:t>
            </a:r>
            <a:r>
              <a:rPr lang="ru-RU" sz="1600" dirty="0" smtClean="0"/>
              <a:t>2023 </a:t>
            </a: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1005521909613539"/>
          <c:y val="1.0035528933220118E-2"/>
        </c:manualLayout>
      </c:layout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79535412438594"/>
          <c:y val="7.5147232404520842E-2"/>
          <c:w val="0.62141806162406998"/>
          <c:h val="0.816807851979656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2024-2026 гг. в сравнении с 2023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4153221</c:v>
                </c:pt>
                <c:pt idx="1">
                  <c:v>3114824</c:v>
                </c:pt>
                <c:pt idx="2">
                  <c:v>2842569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gapWidth val="95"/>
        <c:gapDepth val="95"/>
        <c:shape val="box"/>
        <c:axId val="87124224"/>
        <c:axId val="87126016"/>
        <c:axId val="0"/>
      </c:bar3DChart>
      <c:catAx>
        <c:axId val="87124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126016"/>
        <c:crosses val="autoZero"/>
        <c:auto val="1"/>
        <c:lblAlgn val="ctr"/>
        <c:lblOffset val="100"/>
      </c:catAx>
      <c:valAx>
        <c:axId val="871260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12422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2024 </a:t>
            </a:r>
            <a:r>
              <a:rPr lang="ru-RU" sz="1800" dirty="0" smtClean="0">
                <a:solidFill>
                  <a:srgbClr val="FF0000"/>
                </a:solidFill>
              </a:rPr>
              <a:t>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3114824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34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92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 (3114824,00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8.89937980344642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(2310624 руб)</c:v>
                </c:pt>
                <c:pt idx="1">
                  <c:v>Безвозмездные поступления (804200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2310624</c:v>
                </c:pt>
                <c:pt idx="1">
                  <c:v>804200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46924285836642"/>
          <c:y val="0.34210151664584931"/>
          <c:w val="0.39352640800072436"/>
          <c:h val="0.31518425442528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2024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(3114824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8104E-2"/>
                  <c:y val="2.1415990726157283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61E-2"/>
                  <c:y val="-8.272846567464094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286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5.8252229124964035E-2"/>
                  <c:y val="-4.535783960709242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-3.6858101732251305E-2"/>
                  <c:y val="-1.9808369410289465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706"/>
                  <c:y val="2.930224977172976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Единый сельскохозяйственный налог (30000 руб)</c:v>
                </c:pt>
                <c:pt idx="2">
                  <c:v>Налог на имущество  (47 000 руб)</c:v>
                </c:pt>
                <c:pt idx="3">
                  <c:v>Земельный налог (850 000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(710624 руб)</c:v>
                </c:pt>
                <c:pt idx="6">
                  <c:v>ВУС (74600 руб)</c:v>
                </c:pt>
                <c:pt idx="7">
                  <c:v>Огранизация деятельности административных комиссий (1600 руб)</c:v>
                </c:pt>
                <c:pt idx="8">
                  <c:v>Дотации (728 000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(10 000 руб)</c:v>
                </c:pt>
                <c:pt idx="11">
                  <c:v>Доходы от реализации  иного имущества (300000 руб)</c:v>
                </c:pt>
                <c:pt idx="12">
                  <c:v>Административные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30000</c:v>
                </c:pt>
                <c:pt idx="2">
                  <c:v>47000</c:v>
                </c:pt>
                <c:pt idx="3">
                  <c:v>850000</c:v>
                </c:pt>
                <c:pt idx="4">
                  <c:v>180000</c:v>
                </c:pt>
                <c:pt idx="5">
                  <c:v>710624</c:v>
                </c:pt>
                <c:pt idx="6">
                  <c:v>74600</c:v>
                </c:pt>
                <c:pt idx="7">
                  <c:v>1600</c:v>
                </c:pt>
                <c:pt idx="8">
                  <c:v>728000</c:v>
                </c:pt>
                <c:pt idx="9" formatCode="General">
                  <c:v>6000</c:v>
                </c:pt>
                <c:pt idx="10" formatCode="General">
                  <c:v>10000</c:v>
                </c:pt>
                <c:pt idx="11" formatCode="General">
                  <c:v>300000</c:v>
                </c:pt>
                <c:pt idx="12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1953"/>
          <c:y val="0.12518996882212174"/>
          <c:w val="0.33359423734459503"/>
          <c:h val="0.8367898965017069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(2035769</a:t>
            </a:r>
            <a:r>
              <a:rPr lang="ru-RU" sz="1400" i="1" dirty="0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2025г  (2 842 569 руб)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(2035769 руб)</c:v>
                </c:pt>
                <c:pt idx="1">
                  <c:v>Безвозмездные поступления (806800 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2035769</c:v>
                </c:pt>
                <c:pt idx="1">
                  <c:v>806800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2544046208356203"/>
          <c:h val="0.1382869865222443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</a:t>
            </a:r>
            <a:r>
              <a:rPr lang="ru-RU" sz="1400" i="1" dirty="0" smtClean="0">
                <a:solidFill>
                  <a:srgbClr val="C00000"/>
                </a:solidFill>
              </a:rPr>
              <a:t>2790970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404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2026 г. (2790970 руб.)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(1984170 руб)</c:v>
                </c:pt>
                <c:pt idx="1">
                  <c:v>Безвозмездные поступления (806800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1984170</c:v>
                </c:pt>
                <c:pt idx="1">
                  <c:v>806800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879E-2"/>
          <c:y val="0.75847746664610716"/>
          <c:w val="0.89146109585773659"/>
          <c:h val="0.1160363006686837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(2842569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6245148941738E-2"/>
          <c:y val="0.65409161150485839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72"/>
                  <c:y val="-3.74394064160684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5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(2000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(30 000 руб.)</c:v>
                </c:pt>
                <c:pt idx="5">
                  <c:v>Налог на имущество  (40 000 руб)</c:v>
                </c:pt>
                <c:pt idx="6">
                  <c:v>Земельный налог (750 000 руб)</c:v>
                </c:pt>
                <c:pt idx="7">
                  <c:v>Формирование дорожных фондов (742769 руб)</c:v>
                </c:pt>
                <c:pt idx="8">
                  <c:v>ВУС (77300 руб)</c:v>
                </c:pt>
                <c:pt idx="9">
                  <c:v>Огранизация деятельности административных комиссий(1 500 руб)</c:v>
                </c:pt>
                <c:pt idx="10">
                  <c:v>Дотации ( 728 000 руб)</c:v>
                </c:pt>
                <c:pt idx="11">
                  <c:v>Гос. пошлина за совершение нотар. действий (6 000 руб)</c:v>
                </c:pt>
                <c:pt idx="12">
                  <c:v>Доходы от сдачи в арнеду имущества (10 000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100000</c:v>
                </c:pt>
                <c:pt idx="2">
                  <c:v>2000</c:v>
                </c:pt>
                <c:pt idx="3">
                  <c:v>180000</c:v>
                </c:pt>
                <c:pt idx="4">
                  <c:v>30000</c:v>
                </c:pt>
                <c:pt idx="5">
                  <c:v>40000</c:v>
                </c:pt>
                <c:pt idx="6">
                  <c:v>750000</c:v>
                </c:pt>
                <c:pt idx="7">
                  <c:v>742769</c:v>
                </c:pt>
                <c:pt idx="8">
                  <c:v>77300</c:v>
                </c:pt>
                <c:pt idx="9">
                  <c:v>1500</c:v>
                </c:pt>
                <c:pt idx="10">
                  <c:v>728000</c:v>
                </c:pt>
                <c:pt idx="11" formatCode="General">
                  <c:v>6000</c:v>
                </c:pt>
                <c:pt idx="12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8953E-2"/>
          <c:y val="8.3116142550663713E-2"/>
          <c:w val="0.81312092261224778"/>
          <c:h val="0.5637515181451412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(2790970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73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795"/>
          <c:w val="0.64052682659071625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12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5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(175 000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(30 000 руб)</c:v>
                </c:pt>
                <c:pt idx="3">
                  <c:v>Налог на имущество  (40 000 руб)</c:v>
                </c:pt>
                <c:pt idx="4">
                  <c:v>Земельный налог (750 000 руб)</c:v>
                </c:pt>
                <c:pt idx="5">
                  <c:v>Формирование дорожных фондов (791170 руб)</c:v>
                </c:pt>
                <c:pt idx="6">
                  <c:v>ВУС (77300 руб)</c:v>
                </c:pt>
                <c:pt idx="7">
                  <c:v>Огранизация деятельности административных комиссий (1 500 руб)</c:v>
                </c:pt>
                <c:pt idx="8">
                  <c:v>Дотации (728 000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(10 000 руб)</c:v>
                </c:pt>
                <c:pt idx="11">
                  <c:v>Администрации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180000</c:v>
                </c:pt>
                <c:pt idx="2">
                  <c:v>30000</c:v>
                </c:pt>
                <c:pt idx="3">
                  <c:v>40000</c:v>
                </c:pt>
                <c:pt idx="4">
                  <c:v>750000</c:v>
                </c:pt>
                <c:pt idx="5">
                  <c:v>791170</c:v>
                </c:pt>
                <c:pt idx="6">
                  <c:v>77300</c:v>
                </c:pt>
                <c:pt idx="7">
                  <c:v>1500</c:v>
                </c:pt>
                <c:pt idx="8">
                  <c:v>728000</c:v>
                </c:pt>
                <c:pt idx="9" formatCode="#,##0.00">
                  <c:v>6000</c:v>
                </c:pt>
                <c:pt idx="10">
                  <c:v>10000</c:v>
                </c:pt>
                <c:pt idx="11" formatCode="General">
                  <c:v>2000</c:v>
                </c:pt>
                <c:pt idx="12">
                  <c:v>2790970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777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FF000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/>
              <a:t>2024-2025 </a:t>
            </a:r>
            <a:r>
              <a:rPr lang="ru-RU" dirty="0"/>
              <a:t>гг. в сравнении с </a:t>
            </a:r>
            <a:r>
              <a:rPr lang="ru-RU" dirty="0" smtClean="0"/>
              <a:t>2023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7795630637079513"/>
          <c:y val="7.0312495674674427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47218086849437"/>
          <c:y val="0.16492967735422753"/>
          <c:w val="0.78948335113709456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2024-2026 гг. в сравнении с 2023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2.485270426872695E-2"/>
                  <c:y val="-0.3679687273641295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1.8583275502069743E-2"/>
                  <c:y val="-0.3257812299593245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F-4AE1-BF0B-925E15506F74}"/>
                </c:ext>
              </c:extLst>
            </c:dLbl>
            <c:dLbl>
              <c:idx val="2"/>
              <c:layout>
                <c:manualLayout>
                  <c:x val="2.4978082378441579E-2"/>
                  <c:y val="-0.323437480103501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4153221</c:v>
                </c:pt>
                <c:pt idx="1">
                  <c:v>3114824</c:v>
                </c:pt>
                <c:pt idx="2">
                  <c:v>2842569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113821568"/>
        <c:axId val="113995776"/>
        <c:axId val="0"/>
      </c:bar3DChart>
      <c:catAx>
        <c:axId val="11382156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995776"/>
        <c:crosses val="autoZero"/>
        <c:auto val="1"/>
        <c:lblAlgn val="ctr"/>
        <c:lblOffset val="100"/>
      </c:catAx>
      <c:valAx>
        <c:axId val="113995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5.1529251874680077E-2"/>
              <c:y val="0.5100355862428896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82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3114,824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3114,824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Проект бюджета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2024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2025-2026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382111"/>
              </p:ext>
            </p:extLst>
          </p:nvPr>
        </p:nvGraphicFramePr>
        <p:xfrm>
          <a:off x="160927" y="433205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88136253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="" xmlns:a16="http://schemas.microsoft.com/office/drawing/2014/main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68740941"/>
              </p:ext>
            </p:extLst>
          </p:nvPr>
        </p:nvGraphicFramePr>
        <p:xfrm>
          <a:off x="77638" y="38425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05822303"/>
              </p:ext>
            </p:extLst>
          </p:nvPr>
        </p:nvGraphicFramePr>
        <p:xfrm>
          <a:off x="5940725" y="38894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50810199"/>
              </p:ext>
            </p:extLst>
          </p:nvPr>
        </p:nvGraphicFramePr>
        <p:xfrm>
          <a:off x="386924" y="719666"/>
          <a:ext cx="955509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418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4139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="" xmlns:a16="http://schemas.microsoft.com/office/drawing/2014/main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87443367"/>
              </p:ext>
            </p:extLst>
          </p:nvPr>
        </p:nvGraphicFramePr>
        <p:xfrm>
          <a:off x="557048" y="252248"/>
          <a:ext cx="5347052" cy="64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0107338"/>
              </p:ext>
            </p:extLst>
          </p:nvPr>
        </p:nvGraphicFramePr>
        <p:xfrm>
          <a:off x="6081623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1180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="" xmlns:a16="http://schemas.microsoft.com/office/drawing/2014/main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="" xmlns:a16="http://schemas.microsoft.com/office/drawing/2014/main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3114,824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3114,824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="" xmlns:a16="http://schemas.microsoft.com/office/drawing/2014/main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2026_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="" xmlns:a16="http://schemas.microsoft.com/office/drawing/2014/main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="" xmlns:a16="http://schemas.microsoft.com/office/drawing/2014/main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="" xmlns:a16="http://schemas.microsoft.com/office/drawing/2014/main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2790,970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2790,970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="" xmlns:a16="http://schemas.microsoft.com/office/drawing/2014/main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2025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="" xmlns:a16="http://schemas.microsoft.com/office/drawing/2014/main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="" xmlns:a16="http://schemas.microsoft.com/office/drawing/2014/main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="" xmlns:a16="http://schemas.microsoft.com/office/drawing/2014/main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2842,569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2842,569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="" xmlns:a16="http://schemas.microsoft.com/office/drawing/2014/main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="" xmlns:a16="http://schemas.microsoft.com/office/drawing/2014/main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="" xmlns:a16="http://schemas.microsoft.com/office/drawing/2014/main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="" xmlns:a16="http://schemas.microsoft.com/office/drawing/2014/main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3114,824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3114,824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="" xmlns:a16="http://schemas.microsoft.com/office/drawing/2014/main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="" xmlns:a16="http://schemas.microsoft.com/office/drawing/2014/main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="" xmlns:a16="http://schemas.microsoft.com/office/drawing/2014/main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="" xmlns:a16="http://schemas.microsoft.com/office/drawing/2014/main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="" xmlns:a16="http://schemas.microsoft.com/office/drawing/2014/main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="" xmlns:a16="http://schemas.microsoft.com/office/drawing/2014/main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529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="" xmlns:a16="http://schemas.microsoft.com/office/drawing/2014/main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="" xmlns:a16="http://schemas.microsoft.com/office/drawing/2014/main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="" xmlns:a16="http://schemas.microsoft.com/office/drawing/2014/main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="" xmlns:a16="http://schemas.microsoft.com/office/drawing/2014/main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="" xmlns:a16="http://schemas.microsoft.com/office/drawing/2014/main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="" xmlns:a16="http://schemas.microsoft.com/office/drawing/2014/main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НДФЛ- 175,00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1077,0 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ЕСХН- 30,0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РФ-710,624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-6,0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имущества- 10,0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имущества- 300,0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штрафы- 2,0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804,2 </a:t>
            </a:r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="" xmlns:a16="http://schemas.microsoft.com/office/drawing/2014/main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05798015"/>
              </p:ext>
            </p:extLst>
          </p:nvPr>
        </p:nvGraphicFramePr>
        <p:xfrm>
          <a:off x="578069" y="178677"/>
          <a:ext cx="8618483" cy="642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3035</TotalTime>
  <Words>997</Words>
  <Application>Microsoft Office PowerPoint</Application>
  <PresentationFormat>Произвольный</PresentationFormat>
  <Paragraphs>198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Проект бюджета  Краснинского сельского поселения на 2024 год и на плановый период 2025-2026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301</cp:revision>
  <dcterms:created xsi:type="dcterms:W3CDTF">2018-08-29T05:56:46Z</dcterms:created>
  <dcterms:modified xsi:type="dcterms:W3CDTF">2023-11-16T11:17:31Z</dcterms:modified>
</cp:coreProperties>
</file>