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68" r:id="rId16"/>
    <p:sldId id="259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="" xmlns:p15="http://schemas.microsoft.com/office/powerpoint/2012/main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86E-2"/>
          <c:y val="6.2681415536107093E-2"/>
          <c:w val="0.96247333746744468"/>
          <c:h val="0.804991151665445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81075200"/>
        <c:axId val="81126144"/>
        <c:axId val="0"/>
      </c:bar3DChart>
      <c:catAx>
        <c:axId val="8107520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1126144"/>
        <c:crosses val="autoZero"/>
        <c:auto val="1"/>
        <c:lblAlgn val="ctr"/>
        <c:lblOffset val="100"/>
      </c:catAx>
      <c:valAx>
        <c:axId val="811261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07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2023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( 2841349руб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95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explosion val="8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Lbls>
            <c:dLbl>
              <c:idx val="0"/>
              <c:layout>
                <c:manualLayout>
                  <c:x val="0.14959469291710112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7036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306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53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50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(1433800 руб)</c:v>
                </c:pt>
                <c:pt idx="1">
                  <c:v>Национальная оборона (71400 руб)</c:v>
                </c:pt>
                <c:pt idx="2">
                  <c:v>Национальная безопасность и правоохранительная деятельность (8000 руб)</c:v>
                </c:pt>
                <c:pt idx="3">
                  <c:v>Национальная экономика (983796руб)</c:v>
                </c:pt>
                <c:pt idx="4">
                  <c:v>ЖКХ (51 000руб)</c:v>
                </c:pt>
                <c:pt idx="5">
                  <c:v>Образование (1 000 руб)</c:v>
                </c:pt>
                <c:pt idx="6">
                  <c:v>Культура и кинематография (597 700 руб)</c:v>
                </c:pt>
                <c:pt idx="7">
                  <c:v>Социальная политика (6 000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1433800</c:v>
                </c:pt>
                <c:pt idx="1">
                  <c:v>71400</c:v>
                </c:pt>
                <c:pt idx="2">
                  <c:v>8000</c:v>
                </c:pt>
                <c:pt idx="3">
                  <c:v>672449</c:v>
                </c:pt>
                <c:pt idx="4" formatCode="#,##0.00">
                  <c:v>51000</c:v>
                </c:pt>
                <c:pt idx="5" formatCode="#,##0.00">
                  <c:v>1000</c:v>
                </c:pt>
                <c:pt idx="6" formatCode="#,##0.00">
                  <c:v>597700</c:v>
                </c:pt>
                <c:pt idx="7" formatCode="#,##0.00">
                  <c:v>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(2677825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161757290903126"/>
          <c:w val="0.99643936977487557"/>
          <c:h val="0.33988882498349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18042031786853421"/>
                  <c:y val="-4.528038073828410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4.7855473540794009E-2"/>
                  <c:y val="5.107252298263552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55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6.3627596158047839E-3"/>
                  <c:y val="-9.00455656741998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1.5128325866416508E-2"/>
                  <c:y val="-4.04084775063174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1475762422403327E-4"/>
                  <c:y val="-0.12627877847350877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76E-2"/>
                  <c:y val="-4.647194557195923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(1292700руб)</c:v>
                </c:pt>
                <c:pt idx="1">
                  <c:v>Национальная оборона (74600 руб)</c:v>
                </c:pt>
                <c:pt idx="2">
                  <c:v>Национальная безопасность и правоохранительная деятельность (8 000 руб)</c:v>
                </c:pt>
                <c:pt idx="3">
                  <c:v>Национальная экономика (705825 руб)</c:v>
                </c:pt>
                <c:pt idx="4">
                  <c:v>ЖКХ (44000 руб)</c:v>
                </c:pt>
                <c:pt idx="5">
                  <c:v>Образование (1 000 руб)</c:v>
                </c:pt>
                <c:pt idx="6">
                  <c:v>Культура и кинематография (545700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(67 000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1292700</c:v>
                </c:pt>
                <c:pt idx="1">
                  <c:v>74600</c:v>
                </c:pt>
                <c:pt idx="2">
                  <c:v>8000</c:v>
                </c:pt>
                <c:pt idx="3">
                  <c:v>705825</c:v>
                </c:pt>
                <c:pt idx="4" formatCode="#,##0.00">
                  <c:v>44000</c:v>
                </c:pt>
                <c:pt idx="5" formatCode="#,##0.00">
                  <c:v>1000</c:v>
                </c:pt>
                <c:pt idx="6" formatCode="#,##0.00">
                  <c:v>545700</c:v>
                </c:pt>
                <c:pt idx="7" formatCode="#,##0.00">
                  <c:v>6000</c:v>
                </c:pt>
                <c:pt idx="8">
                  <c:v>67000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4191917340620635E-2"/>
          <c:y val="7.4634459820417332E-2"/>
          <c:w val="0.86861601495553065"/>
          <c:h val="0.5551906497604027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(2630791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1229694278895896"/>
          <c:w val="0.97664030381985412"/>
          <c:h val="0.361484192401713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58"/>
                  <c:y val="2.024254060697373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5.551046370585444E-2"/>
                  <c:y val="3.91714617585985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3774766377956209E-3"/>
                  <c:y val="2.342831129565458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8.6758613908868142E-3"/>
                  <c:y val="-4.80879113019131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8977778357447E-2"/>
                  <c:y val="-2.55259575717252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3.9650952296390235E-2"/>
                  <c:y val="-0.12879193485777901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76E-2"/>
                  <c:y val="-4.647194557195923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(1263 700 руб)</c:v>
                </c:pt>
                <c:pt idx="1">
                  <c:v>Национальная оборона (77 300 руб)</c:v>
                </c:pt>
                <c:pt idx="2">
                  <c:v>Национальная безопасность и правоохранительная деятельность (1 000 руб)</c:v>
                </c:pt>
                <c:pt idx="3">
                  <c:v>Национальная экономика (756091 руб)</c:v>
                </c:pt>
                <c:pt idx="4">
                  <c:v>ЖКХ (11 000 руб)</c:v>
                </c:pt>
                <c:pt idx="5">
                  <c:v>Образование (1 000 руб)</c:v>
                </c:pt>
                <c:pt idx="6">
                  <c:v>Культура и кинематография (514 700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(132 000руб)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1263700</c:v>
                </c:pt>
                <c:pt idx="1">
                  <c:v>77300</c:v>
                </c:pt>
                <c:pt idx="2">
                  <c:v>1000</c:v>
                </c:pt>
                <c:pt idx="3">
                  <c:v>756091</c:v>
                </c:pt>
                <c:pt idx="4" formatCode="#,##0.00">
                  <c:v>11000</c:v>
                </c:pt>
                <c:pt idx="5" formatCode="#,##0.00">
                  <c:v>1000</c:v>
                </c:pt>
                <c:pt idx="6" formatCode="#,##0.00">
                  <c:v>514700</c:v>
                </c:pt>
                <c:pt idx="7" formatCode="#,##0.00">
                  <c:v>6000</c:v>
                </c:pt>
                <c:pt idx="8">
                  <c:v>132000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6696270106979742E-2"/>
          <c:y val="7.3019905809319413E-2"/>
          <c:w val="0.86841215133785032"/>
          <c:h val="0.5151673089388599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Параметры бюджета на </a:t>
            </a:r>
            <a:r>
              <a:rPr lang="ru-RU" sz="1600" dirty="0" smtClean="0"/>
              <a:t>2023-2025 </a:t>
            </a:r>
            <a:r>
              <a:rPr lang="ru-RU" sz="1600" dirty="0"/>
              <a:t>гг. в сравнении с </a:t>
            </a:r>
            <a:r>
              <a:rPr lang="ru-RU" sz="1600" dirty="0" smtClean="0"/>
              <a:t>2022 </a:t>
            </a: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1005521909613539"/>
          <c:y val="1.0035528933220121E-2"/>
        </c:manualLayout>
      </c:layout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79535412438594"/>
          <c:y val="9.0968292477833557E-2"/>
          <c:w val="0.62141806162406998"/>
          <c:h val="0.816807851979656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2023-2024 гг. в сравнении с 2022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2841349</c:v>
                </c:pt>
                <c:pt idx="2">
                  <c:v>2677825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gapWidth val="95"/>
        <c:gapDepth val="95"/>
        <c:shape val="box"/>
        <c:axId val="89915392"/>
        <c:axId val="89916928"/>
        <c:axId val="0"/>
      </c:bar3DChart>
      <c:catAx>
        <c:axId val="89915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916928"/>
        <c:crosses val="autoZero"/>
        <c:auto val="1"/>
        <c:lblAlgn val="ctr"/>
        <c:lblOffset val="100"/>
      </c:catAx>
      <c:valAx>
        <c:axId val="89916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91539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2023 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2841349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45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76462944556585E-2"/>
          <c:y val="0.17446782678404221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2023 (2841349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5.6342838248520904E-2"/>
                  <c:y val="-9.321825297167120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(2124449 руб)</c:v>
                </c:pt>
                <c:pt idx="1">
                  <c:v>Безвозмездные поступления (716900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2124449</c:v>
                </c:pt>
                <c:pt idx="1">
                  <c:v>716900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561909670017364"/>
          <c:y val="0.14777658953432879"/>
          <c:w val="0.39352640800072464"/>
          <c:h val="0.2602663402415922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2023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(2841349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8257E-2"/>
                  <c:y val="2.141599072615730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43E-2"/>
                  <c:y val="-8.272846567464108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362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2.1906779463179119E-3"/>
                  <c:y val="0.1114272043998512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-3.6858101732251305E-2"/>
                  <c:y val="-1.9808369410289489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723"/>
                  <c:y val="2.930224977172980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Единый сельскохозяйственный налог (30000 руб)</c:v>
                </c:pt>
                <c:pt idx="2">
                  <c:v>Налог на имущество  (40 000 руб)</c:v>
                </c:pt>
                <c:pt idx="3">
                  <c:v>Земельный налог (710 000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(672449 руб)</c:v>
                </c:pt>
                <c:pt idx="6">
                  <c:v>ВУС (71400 руб)</c:v>
                </c:pt>
                <c:pt idx="7">
                  <c:v>Огранизация деятельности административных комиссий (1 500 руб)</c:v>
                </c:pt>
                <c:pt idx="8">
                  <c:v>Дотации (644 000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Доходы от реализации  иного имущества (300000 руб)</c:v>
                </c:pt>
                <c:pt idx="12">
                  <c:v>Административные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30000</c:v>
                </c:pt>
                <c:pt idx="2">
                  <c:v>40000</c:v>
                </c:pt>
                <c:pt idx="3">
                  <c:v>710000</c:v>
                </c:pt>
                <c:pt idx="4">
                  <c:v>180000</c:v>
                </c:pt>
                <c:pt idx="5">
                  <c:v>672449</c:v>
                </c:pt>
                <c:pt idx="6">
                  <c:v>71400</c:v>
                </c:pt>
                <c:pt idx="7">
                  <c:v>1500</c:v>
                </c:pt>
                <c:pt idx="8">
                  <c:v>644000</c:v>
                </c:pt>
                <c:pt idx="9" formatCode="General">
                  <c:v>5000</c:v>
                </c:pt>
                <c:pt idx="10" formatCode="General">
                  <c:v>10000</c:v>
                </c:pt>
                <c:pt idx="11" formatCode="General">
                  <c:v>300000</c:v>
                </c:pt>
                <c:pt idx="12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2086"/>
          <c:y val="0.12518996882212174"/>
          <c:w val="0.33359423734459542"/>
          <c:h val="0.836789896501707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(2677825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25646580947171E-2"/>
          <c:y val="0.17746922115269947"/>
          <c:w val="0.8235255537279732"/>
          <c:h val="0.639395510948744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0.11722853769830741"/>
                  <c:y val="4.704889717413295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(1957825 руб)</c:v>
                </c:pt>
                <c:pt idx="1">
                  <c:v>Безвозмездные поступления (720 000 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1957825</c:v>
                </c:pt>
                <c:pt idx="1">
                  <c:v>720000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2544046208356259"/>
          <c:h val="0.1382869865222445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(2630791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424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(1908091руб)</c:v>
                </c:pt>
                <c:pt idx="1">
                  <c:v>Безвозмездные поступления (722 700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1908091</c:v>
                </c:pt>
                <c:pt idx="1">
                  <c:v>722700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956E-2"/>
          <c:y val="0.75847746664610782"/>
          <c:w val="0.89146109585773603"/>
          <c:h val="0.1160363006686838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2024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(2677825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990796813590713E-2"/>
          <c:y val="0.6540916115048564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explosion val="8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83"/>
                  <c:y val="-3.743940641606852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6"/>
              <c:layout>
                <c:manualLayout>
                  <c:x val="-1.2741092976450021E-2"/>
                  <c:y val="-0.13923781115795475"/>
                </c:manualLayout>
              </c:layout>
              <c:showPercent val="1"/>
            </c:dLbl>
            <c:dLbl>
              <c:idx val="7"/>
              <c:layout>
                <c:manualLayout>
                  <c:x val="0.32093161270210857"/>
                  <c:y val="3.7881908261562548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9.7792424885230447E-2"/>
                  <c:y val="9.277185392236719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dLbl>
              <c:idx val="9"/>
              <c:layout>
                <c:manualLayout>
                  <c:x val="4.9062683459703681E-2"/>
                  <c:y val="-8.9417105989849938E-3"/>
                </c:manualLayout>
              </c:layout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(2000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(30 000 руб.)</c:v>
                </c:pt>
                <c:pt idx="5">
                  <c:v>Налог на имущество  (40 000 руб)</c:v>
                </c:pt>
                <c:pt idx="6">
                  <c:v>Земельный налог (710 000 руб)</c:v>
                </c:pt>
                <c:pt idx="7">
                  <c:v>Формирование дорожных фондов (705825 руб)</c:v>
                </c:pt>
                <c:pt idx="8">
                  <c:v>ВУС (74600 руб)</c:v>
                </c:pt>
                <c:pt idx="9">
                  <c:v>Огранизация деятельности административных комиссий(1 400 руб)</c:v>
                </c:pt>
                <c:pt idx="10">
                  <c:v>Дотации ( 644 000 руб)</c:v>
                </c:pt>
                <c:pt idx="11">
                  <c:v>Гос. пошлина за совершение нотар. действий (5 000 руб)</c:v>
                </c:pt>
                <c:pt idx="12">
                  <c:v>Доходы от сдачи в арнеду имущества (10 000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100000</c:v>
                </c:pt>
                <c:pt idx="2">
                  <c:v>2000</c:v>
                </c:pt>
                <c:pt idx="3">
                  <c:v>180000</c:v>
                </c:pt>
                <c:pt idx="4">
                  <c:v>30000</c:v>
                </c:pt>
                <c:pt idx="5">
                  <c:v>40000</c:v>
                </c:pt>
                <c:pt idx="6">
                  <c:v>710000</c:v>
                </c:pt>
                <c:pt idx="7">
                  <c:v>705825</c:v>
                </c:pt>
                <c:pt idx="8">
                  <c:v>74600</c:v>
                </c:pt>
                <c:pt idx="9">
                  <c:v>1400</c:v>
                </c:pt>
                <c:pt idx="10">
                  <c:v>644000</c:v>
                </c:pt>
                <c:pt idx="11" formatCode="General">
                  <c:v>5000</c:v>
                </c:pt>
                <c:pt idx="12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9092E-2"/>
          <c:y val="8.3116142550663852E-2"/>
          <c:w val="0.81312092261224778"/>
          <c:h val="0.563751518145141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(2630791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78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873"/>
          <c:w val="0.64052682659071691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6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5"/>
              <c:layout>
                <c:manualLayout>
                  <c:x val="8.8868923384121154E-2"/>
                  <c:y val="9.0047763274173895E-2"/>
                </c:manualLayout>
              </c:layout>
              <c:showPercent val="1"/>
            </c:dLbl>
            <c:dLbl>
              <c:idx val="7"/>
              <c:layout>
                <c:manualLayout>
                  <c:x val="0.32093161270210857"/>
                  <c:y val="3.7881908261562548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-2.4181575555263252E-2"/>
                  <c:y val="6.136720088493961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dLbl>
              <c:idx val="11"/>
              <c:layout>
                <c:manualLayout>
                  <c:x val="0.21922744792150814"/>
                  <c:y val="3.3584015347441674E-2"/>
                </c:manualLayout>
              </c:layout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(175 000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(30 000 руб)</c:v>
                </c:pt>
                <c:pt idx="3">
                  <c:v>Налог на имущество  (40 000 руб)</c:v>
                </c:pt>
                <c:pt idx="4">
                  <c:v>Земельный налог (710 000 руб)</c:v>
                </c:pt>
                <c:pt idx="5">
                  <c:v>Формирование дорожных фондов (756091 руб)</c:v>
                </c:pt>
                <c:pt idx="6">
                  <c:v>ВУС (77300 руб)</c:v>
                </c:pt>
                <c:pt idx="7">
                  <c:v>Огранизация деятельности административных комиссий (1 400 руб)</c:v>
                </c:pt>
                <c:pt idx="8">
                  <c:v>Дотации (644 000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Администрации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180000</c:v>
                </c:pt>
                <c:pt idx="2">
                  <c:v>30000</c:v>
                </c:pt>
                <c:pt idx="3">
                  <c:v>40000</c:v>
                </c:pt>
                <c:pt idx="4">
                  <c:v>710000</c:v>
                </c:pt>
                <c:pt idx="5">
                  <c:v>756091</c:v>
                </c:pt>
                <c:pt idx="6">
                  <c:v>77300</c:v>
                </c:pt>
                <c:pt idx="7">
                  <c:v>1400</c:v>
                </c:pt>
                <c:pt idx="8">
                  <c:v>644000</c:v>
                </c:pt>
                <c:pt idx="9" formatCode="#,##0.00">
                  <c:v>5000</c:v>
                </c:pt>
                <c:pt idx="10">
                  <c:v>10000</c:v>
                </c:pt>
                <c:pt idx="11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846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FF000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/>
              <a:t>2023-2024 </a:t>
            </a:r>
            <a:r>
              <a:rPr lang="ru-RU" dirty="0"/>
              <a:t>гг. в сравнении с </a:t>
            </a:r>
            <a:r>
              <a:rPr lang="ru-RU" dirty="0" smtClean="0"/>
              <a:t>2022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7795630637079529"/>
          <c:y val="7.0312495674674461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47218086849462"/>
          <c:y val="0.16492967735422753"/>
          <c:w val="0.78948335113709456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2023-2024 гг. в сравнении с 2022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2.485270426872695E-2"/>
                  <c:y val="-0.3679687273641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1.8583275502069743E-2"/>
                  <c:y val="-0.325781229959324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F-4AE1-BF0B-925E15506F74}"/>
                </c:ext>
              </c:extLst>
            </c:dLbl>
            <c:dLbl>
              <c:idx val="2"/>
              <c:layout>
                <c:manualLayout>
                  <c:x val="2.4978082378441579E-2"/>
                  <c:y val="-0.323437480103501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2841349</c:v>
                </c:pt>
                <c:pt idx="2">
                  <c:v>2677825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99374592"/>
        <c:axId val="99376512"/>
        <c:axId val="0"/>
      </c:bar3DChart>
      <c:catAx>
        <c:axId val="9937459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76512"/>
        <c:crosses val="autoZero"/>
        <c:auto val="1"/>
        <c:lblAlgn val="ctr"/>
        <c:lblOffset val="100"/>
      </c:catAx>
      <c:valAx>
        <c:axId val="993765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5.1529251874680077E-2"/>
              <c:y val="0.5100355862428896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7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2841349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2841349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2023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2024-2025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641" y="4866290"/>
            <a:ext cx="6926317" cy="136634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Принят Решением Совета депутатов </a:t>
            </a:r>
          </a:p>
          <a:p>
            <a:r>
              <a:rPr lang="ru-RU" dirty="0" smtClean="0"/>
              <a:t>№24/1 от 23.12.2022 года.</a:t>
            </a:r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382111"/>
              </p:ext>
            </p:extLst>
          </p:nvPr>
        </p:nvGraphicFramePr>
        <p:xfrm>
          <a:off x="0" y="412184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88136253"/>
              </p:ext>
            </p:extLst>
          </p:nvPr>
        </p:nvGraphicFramePr>
        <p:xfrm>
          <a:off x="149326" y="252248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="" xmlns:a16="http://schemas.microsoft.com/office/drawing/2014/main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68740941"/>
              </p:ext>
            </p:extLst>
          </p:nvPr>
        </p:nvGraphicFramePr>
        <p:xfrm>
          <a:off x="315310" y="262759"/>
          <a:ext cx="5580993" cy="607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05822303"/>
              </p:ext>
            </p:extLst>
          </p:nvPr>
        </p:nvGraphicFramePr>
        <p:xfrm>
          <a:off x="6053959" y="220717"/>
          <a:ext cx="5938344" cy="6355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50810199"/>
              </p:ext>
            </p:extLst>
          </p:nvPr>
        </p:nvGraphicFramePr>
        <p:xfrm>
          <a:off x="386924" y="719666"/>
          <a:ext cx="955509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418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4139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="" xmlns:a16="http://schemas.microsoft.com/office/drawing/2014/main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87443367"/>
              </p:ext>
            </p:extLst>
          </p:nvPr>
        </p:nvGraphicFramePr>
        <p:xfrm>
          <a:off x="304800" y="262759"/>
          <a:ext cx="5515217" cy="645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0107338"/>
              </p:ext>
            </p:extLst>
          </p:nvPr>
        </p:nvGraphicFramePr>
        <p:xfrm>
          <a:off x="5917326" y="178676"/>
          <a:ext cx="5686096" cy="649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1180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="" xmlns:a16="http://schemas.microsoft.com/office/drawing/2014/main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="" xmlns:a16="http://schemas.microsoft.com/office/drawing/2014/main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2841,349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2841,349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="" xmlns:a16="http://schemas.microsoft.com/office/drawing/2014/main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2025_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="" xmlns:a16="http://schemas.microsoft.com/office/drawing/2014/main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="" xmlns:a16="http://schemas.microsoft.com/office/drawing/2014/main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="" xmlns:a16="http://schemas.microsoft.com/office/drawing/2014/main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2630791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2630791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="" xmlns:a16="http://schemas.microsoft.com/office/drawing/2014/main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="" xmlns:a16="http://schemas.microsoft.com/office/drawing/2014/main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="" xmlns:a16="http://schemas.microsoft.com/office/drawing/2014/main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="" xmlns:a16="http://schemas.microsoft.com/office/drawing/2014/main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2677825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2677825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="" xmlns:a16="http://schemas.microsoft.com/office/drawing/2014/main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2023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="" xmlns:a16="http://schemas.microsoft.com/office/drawing/2014/main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="" xmlns:a16="http://schemas.microsoft.com/office/drawing/2014/main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="" xmlns:a16="http://schemas.microsoft.com/office/drawing/2014/main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2841349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2841349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="" xmlns:a16="http://schemas.microsoft.com/office/drawing/2014/main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="" xmlns:a16="http://schemas.microsoft.com/office/drawing/2014/main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="" xmlns:a16="http://schemas.microsoft.com/office/drawing/2014/main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="" xmlns:a16="http://schemas.microsoft.com/office/drawing/2014/main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="" xmlns:a16="http://schemas.microsoft.com/office/drawing/2014/main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="" xmlns:a16="http://schemas.microsoft.com/office/drawing/2014/main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580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="" xmlns:a16="http://schemas.microsoft.com/office/drawing/2014/main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="" xmlns:a16="http://schemas.microsoft.com/office/drawing/2014/main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="" xmlns:a16="http://schemas.microsoft.com/office/drawing/2014/main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="" xmlns:a16="http://schemas.microsoft.com/office/drawing/2014/main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="" xmlns:a16="http://schemas.microsoft.com/office/drawing/2014/main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="" xmlns:a16="http://schemas.microsoft.com/office/drawing/2014/main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НДФЛ- 175,00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имущество- 930,0 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ЕСХН- 30,0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РФ- 672,449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-5,0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имущества- 10,0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имущества- 300,0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штрафы- 2,0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716,9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="" xmlns:a16="http://schemas.microsoft.com/office/drawing/2014/main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05798015"/>
              </p:ext>
            </p:extLst>
          </p:nvPr>
        </p:nvGraphicFramePr>
        <p:xfrm>
          <a:off x="578069" y="178677"/>
          <a:ext cx="9238593" cy="643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3183</TotalTime>
  <Words>1015</Words>
  <Application>Microsoft Office PowerPoint</Application>
  <PresentationFormat>Произвольный</PresentationFormat>
  <Paragraphs>203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Бюджет  Краснинского сельского поселения на 2023 год и на плановый период 2024-2025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323</cp:revision>
  <dcterms:created xsi:type="dcterms:W3CDTF">2018-08-29T05:56:46Z</dcterms:created>
  <dcterms:modified xsi:type="dcterms:W3CDTF">2023-01-27T06:33:28Z</dcterms:modified>
</cp:coreProperties>
</file>