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charts/colors8.xml" ContentType="application/vnd.ms-office.chartcolorstyle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olors6.xml" ContentType="application/vnd.ms-office.chartcolor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rts/colors4.xml" ContentType="application/vnd.ms-office.chartcolorstyl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ommentAuthors.xml" ContentType="application/vnd.openxmlformats-officedocument.presentationml.commentAuthor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10.xml" ContentType="application/vnd.ms-office.chartcolorstyle+xml"/>
  <Override PartName="/ppt/charts/style9.xml" ContentType="application/vnd.ms-office.chartstyle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charts/style5.xml" ContentType="application/vnd.ms-office.chart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3.xml" ContentType="application/vnd.ms-office.chartstyle+xml"/>
  <Override PartName="/ppt/charts/style4.xml" ContentType="application/vnd.ms-office.chartstyl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charts/style1.xml" ContentType="application/vnd.ms-office.chartstyle+xml"/>
  <Override PartName="/ppt/charts/colors9.xml" ContentType="application/vnd.ms-office.chartcolor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charts/colors7.xml" ContentType="application/vnd.ms-office.chartcolor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charts/colors5.xml" ContentType="application/vnd.ms-office.chartcolorstyle+xml"/>
  <Override PartName="/ppt/charts/style10.xml" ContentType="application/vnd.ms-office.chart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charts/colors3.xml" ContentType="application/vnd.ms-office.chartcolorstyle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style8.xml" ContentType="application/vnd.ms-office.chartstyle+xml"/>
  <Override PartName="/ppt/charts/chart4.xml" ContentType="application/vnd.openxmlformats-officedocument.drawingml.chart+xml"/>
  <Override PartName="/ppt/charts/style6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6" r:id="rId4"/>
    <p:sldId id="282" r:id="rId5"/>
    <p:sldId id="278" r:id="rId6"/>
    <p:sldId id="279" r:id="rId7"/>
    <p:sldId id="265" r:id="rId8"/>
    <p:sldId id="264" r:id="rId9"/>
    <p:sldId id="263" r:id="rId10"/>
    <p:sldId id="262" r:id="rId11"/>
    <p:sldId id="261" r:id="rId12"/>
    <p:sldId id="266" r:id="rId13"/>
    <p:sldId id="267" r:id="rId14"/>
    <p:sldId id="280" r:id="rId15"/>
    <p:sldId id="268" r:id="rId16"/>
    <p:sldId id="259" r:id="rId17"/>
    <p:sldId id="269" r:id="rId18"/>
    <p:sldId id="258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по умолчанию" id="{32F44813-783A-4B60-BF2B-EA47018B1D57}">
          <p14:sldIdLst>
            <p14:sldId id="256"/>
            <p14:sldId id="257"/>
            <p14:sldId id="276"/>
            <p14:sldId id="282"/>
            <p14:sldId id="278"/>
            <p14:sldId id="279"/>
            <p14:sldId id="265"/>
            <p14:sldId id="264"/>
            <p14:sldId id="263"/>
            <p14:sldId id="262"/>
            <p14:sldId id="261"/>
            <p14:sldId id="266"/>
            <p14:sldId id="267"/>
            <p14:sldId id="280"/>
            <p14:sldId id="268"/>
            <p14:sldId id="259"/>
            <p14:sldId id="269"/>
            <p14:sldId id="281"/>
            <p14:sldId id="283"/>
            <p14:sldId id="258"/>
          </p14:sldIdLst>
        </p14:section>
        <p14:section name="фигня" id="{0FD16B09-84E1-43C4-8420-3F8E2D80CEC7}">
          <p14:sldIdLst/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Евгения Линькова" initials="ЕЛ" lastIdx="2" clrIdx="0">
    <p:extLst>
      <p:ext uri="{19B8F6BF-5375-455C-9EA6-DF929625EA0E}">
        <p15:presenceInfo xmlns="" xmlns:p15="http://schemas.microsoft.com/office/powerpoint/2012/main" userId="12d67279f9f4353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99CCFF"/>
    <a:srgbClr val="336699"/>
    <a:srgbClr val="92ABBA"/>
    <a:srgbClr val="547216"/>
    <a:srgbClr val="006370"/>
    <a:srgbClr val="B3F6FF"/>
    <a:srgbClr val="003399"/>
    <a:srgbClr val="292929"/>
    <a:srgbClr val="30445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97" autoAdjust="0"/>
    <p:restoredTop sz="94660" autoAdjust="0"/>
  </p:normalViewPr>
  <p:slideViewPr>
    <p:cSldViewPr snapToGrid="0">
      <p:cViewPr varScale="1">
        <p:scale>
          <a:sx n="91" d="100"/>
          <a:sy n="91" d="100"/>
        </p:scale>
        <p:origin x="-486" y="-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Relationship Id="rId4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Style" Target="style10.xml"/><Relationship Id="rId2" Type="http://schemas.microsoft.com/office/2011/relationships/chartColorStyle" Target="colors10.xml"/><Relationship Id="rId1" Type="http://schemas.openxmlformats.org/officeDocument/2006/relationships/package" Target="../embeddings/_____Microsoft_Office_Excel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7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8763331266277748E-2"/>
          <c:y val="6.2681415536107093E-2"/>
          <c:w val="0.96247333746744468"/>
          <c:h val="0.80499115166544466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cat>
            <c:strRef>
              <c:f>Лист1!$A$2:$A$3</c:f>
              <c:strCache>
                <c:ptCount val="2"/>
                <c:pt idx="0">
                  <c:v>ДЕФИЦИТ 3192,610</c:v>
                </c:pt>
                <c:pt idx="1">
                  <c:v>ПРОФИЦИТ 3192,610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1D7-493D-9BCA-CF2ECB90A4E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cat>
            <c:strRef>
              <c:f>Лист1!$A$2:$A$3</c:f>
              <c:strCache>
                <c:ptCount val="2"/>
                <c:pt idx="0">
                  <c:v>ДЕФИЦИТ 3192,610</c:v>
                </c:pt>
                <c:pt idx="1">
                  <c:v>ПРОФИЦИТ 3192,610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1D7-493D-9BCA-CF2ECB90A4E4}"/>
            </c:ext>
          </c:extLst>
        </c:ser>
        <c:gapDepth val="0"/>
        <c:shape val="box"/>
        <c:axId val="98364800"/>
        <c:axId val="51385472"/>
        <c:axId val="0"/>
      </c:bar3DChart>
      <c:catAx>
        <c:axId val="98364800"/>
        <c:scaling>
          <c:orientation val="minMax"/>
        </c:scaling>
        <c:delete val="1"/>
        <c:axPos val="b"/>
        <c:numFmt formatCode="General" sourceLinked="1"/>
        <c:majorTickMark val="none"/>
        <c:tickLblPos val="none"/>
        <c:crossAx val="51385472"/>
        <c:crosses val="autoZero"/>
        <c:auto val="1"/>
        <c:lblAlgn val="ctr"/>
        <c:lblOffset val="100"/>
      </c:catAx>
      <c:valAx>
        <c:axId val="51385472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98364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Расходы бюджета на </a:t>
            </a:r>
            <a:r>
              <a:rPr lang="ru-RU" dirty="0" smtClean="0">
                <a:solidFill>
                  <a:srgbClr val="FF0000"/>
                </a:solidFill>
              </a:rPr>
              <a:t>2023</a:t>
            </a:r>
            <a:r>
              <a:rPr lang="ru-RU" sz="1400" dirty="0" smtClean="0">
                <a:solidFill>
                  <a:srgbClr val="FF0000"/>
                </a:solidFill>
              </a:rPr>
              <a:t>г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r>
              <a:rPr lang="ru-RU" dirty="0" smtClean="0"/>
              <a:t> </a:t>
            </a:r>
            <a:endParaRPr lang="ru-RU" dirty="0"/>
          </a:p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i="1" dirty="0" smtClean="0">
                <a:solidFill>
                  <a:srgbClr val="C00000"/>
                </a:solidFill>
              </a:rPr>
              <a:t>( </a:t>
            </a:r>
            <a:r>
              <a:rPr lang="ru-RU" sz="1800" i="1" dirty="0" smtClean="0">
                <a:solidFill>
                  <a:srgbClr val="C00000"/>
                </a:solidFill>
              </a:rPr>
              <a:t>3152696руб</a:t>
            </a:r>
            <a:r>
              <a:rPr lang="ru-RU" sz="1800" i="1" dirty="0">
                <a:solidFill>
                  <a:srgbClr val="C00000"/>
                </a:solidFill>
              </a:rPr>
              <a:t>)</a:t>
            </a:r>
          </a:p>
        </c:rich>
      </c:tx>
      <c:layout>
        <c:manualLayout>
          <c:xMode val="edge"/>
          <c:yMode val="edge"/>
          <c:x val="0.30215137887566756"/>
          <c:y val="3.4378816661703851E-2"/>
        </c:manualLayout>
      </c:layout>
      <c:spPr>
        <a:noFill/>
        <a:ln>
          <a:noFill/>
        </a:ln>
        <a:effectLst/>
      </c:spPr>
    </c:title>
    <c:view3D>
      <c:rotX val="30"/>
      <c:rotY val="182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7353838112145008E-4"/>
          <c:y val="0.14865550005334369"/>
          <c:w val="0.55830905947433562"/>
          <c:h val="0.770860171050138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5"/>
          <c:dPt>
            <c:idx val="0"/>
            <c:spPr>
              <a:solidFill>
                <a:srgbClr val="92D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DA2D-48E9-B907-552367386EF7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A2D-48E9-B907-552367386EF7}"/>
              </c:ext>
            </c:extLst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A2D-48E9-B907-552367386EF7}"/>
              </c:ext>
            </c:extLst>
          </c:dPt>
          <c:dPt>
            <c:idx val="3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A2D-48E9-B907-552367386EF7}"/>
              </c:ext>
            </c:extLst>
          </c:dPt>
          <c:dPt>
            <c:idx val="4"/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A2D-48E9-B907-552367386EF7}"/>
              </c:ext>
            </c:extLst>
          </c:dPt>
          <c:dPt>
            <c:idx val="5"/>
            <c:spPr>
              <a:solidFill>
                <a:srgbClr val="7030A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DA2D-48E9-B907-552367386EF7}"/>
              </c:ext>
            </c:extLst>
          </c:dPt>
          <c:dPt>
            <c:idx val="6"/>
            <c:spPr>
              <a:solidFill>
                <a:srgbClr val="336699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A2D-48E9-B907-552367386EF7}"/>
              </c:ext>
            </c:extLst>
          </c:dPt>
          <c:dPt>
            <c:idx val="7"/>
            <c:spPr>
              <a:solidFill>
                <a:srgbClr val="99CCFF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DA2D-48E9-B907-552367386EF7}"/>
              </c:ext>
            </c:extLst>
          </c:dPt>
          <c:dLbls>
            <c:dLbl>
              <c:idx val="0"/>
              <c:layout>
                <c:manualLayout>
                  <c:x val="0.14959469291710095"/>
                  <c:y val="4.0836747595154786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A2D-48E9-B907-552367386EF7}"/>
                </c:ext>
              </c:extLst>
            </c:dLbl>
            <c:dLbl>
              <c:idx val="1"/>
              <c:layout>
                <c:manualLayout>
                  <c:x val="-8.4503534185946267E-3"/>
                  <c:y val="3.6866065926436692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DA2D-48E9-B907-552367386EF7}"/>
                </c:ext>
              </c:extLst>
            </c:dLbl>
            <c:dLbl>
              <c:idx val="2"/>
              <c:layout>
                <c:manualLayout>
                  <c:x val="3.4286270018068402E-2"/>
                  <c:y val="-2.9704953638756502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A2D-48E9-B907-552367386EF7}"/>
                </c:ext>
              </c:extLst>
            </c:dLbl>
            <c:dLbl>
              <c:idx val="3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4"/>
              <c:layout>
                <c:manualLayout>
                  <c:x val="-3.8602759996411898E-2"/>
                  <c:y val="4.6335606677038128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5.9236941220933911E-2"/>
                      <c:h val="3.8939145195166266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A2D-48E9-B907-552367386EF7}"/>
                </c:ext>
              </c:extLst>
            </c:dLbl>
            <c:dLbl>
              <c:idx val="5"/>
              <c:layout>
                <c:manualLayout>
                  <c:x val="-1.8250572671117005E-3"/>
                  <c:y val="-2.97721507699804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DA2D-48E9-B907-552367386EF7}"/>
                </c:ext>
              </c:extLst>
            </c:dLbl>
            <c:dLbl>
              <c:idx val="6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7"/>
              <c:layout>
                <c:manualLayout>
                  <c:x val="-3.0234155612509264E-2"/>
                  <c:y val="-5.8980132260514746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DA2D-48E9-B907-552367386EF7}"/>
                </c:ext>
              </c:extLst>
            </c:dLbl>
            <c:dLbl>
              <c:idx val="8"/>
              <c:layout>
                <c:manualLayout>
                  <c:x val="-1.8388247307743535E-2"/>
                  <c:y val="-6.3637594087926491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DA2D-48E9-B907-552367386EF7}"/>
                </c:ext>
              </c:extLst>
            </c:dLbl>
            <c:dLbl>
              <c:idx val="9"/>
              <c:layout>
                <c:manualLayout>
                  <c:x val="-5.3389517716535514E-4"/>
                  <c:y val="3.0219793908723463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A2D-48E9-B907-552367386EF7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dLblPos val="bestFit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Общегосударственные вопросы (1433800 руб)</c:v>
                </c:pt>
                <c:pt idx="1">
                  <c:v>Национальная оборона (71400 руб)</c:v>
                </c:pt>
                <c:pt idx="2">
                  <c:v>Национальная безопасность и правоохранительная деятельность (8000 руб)</c:v>
                </c:pt>
                <c:pt idx="3">
                  <c:v>Национальная экономика (983796руб)</c:v>
                </c:pt>
                <c:pt idx="4">
                  <c:v>ЖКХ (51 000руб)</c:v>
                </c:pt>
                <c:pt idx="5">
                  <c:v>Образование (1 000 руб)</c:v>
                </c:pt>
                <c:pt idx="6">
                  <c:v>Культура и кинематография (597 700 руб)</c:v>
                </c:pt>
                <c:pt idx="7">
                  <c:v>Социальная политика (6 000 руб)</c:v>
                </c:pt>
              </c:strCache>
            </c:strRef>
          </c:cat>
          <c:val>
            <c:numRef>
              <c:f>Лист1!$B$2:$B$9</c:f>
              <c:numCache>
                <c:formatCode>#,##0</c:formatCode>
                <c:ptCount val="8"/>
                <c:pt idx="0" formatCode="#,##0.00">
                  <c:v>1433800</c:v>
                </c:pt>
                <c:pt idx="1">
                  <c:v>71400</c:v>
                </c:pt>
                <c:pt idx="2">
                  <c:v>8000</c:v>
                </c:pt>
                <c:pt idx="3">
                  <c:v>983796</c:v>
                </c:pt>
                <c:pt idx="4" formatCode="#,##0.00">
                  <c:v>51000</c:v>
                </c:pt>
                <c:pt idx="5" formatCode="#,##0.00">
                  <c:v>1000</c:v>
                </c:pt>
                <c:pt idx="6" formatCode="#,##0.00">
                  <c:v>597700</c:v>
                </c:pt>
                <c:pt idx="7" formatCode="#,##0.00">
                  <c:v>6000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2D-48E9-B907-552367386EF7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060225077643967"/>
          <c:y val="0.174030538070678"/>
          <c:w val="0.35561987866711631"/>
          <c:h val="0.77945694526936959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/>
              <a:t>Расходы бюджета на </a:t>
            </a:r>
            <a:r>
              <a:rPr lang="ru-RU" sz="1400" dirty="0" smtClean="0">
                <a:solidFill>
                  <a:srgbClr val="FF0000"/>
                </a:solidFill>
              </a:rPr>
              <a:t>2024</a:t>
            </a:r>
            <a:r>
              <a:rPr lang="ru-RU" sz="1400" dirty="0" smtClean="0"/>
              <a:t> </a:t>
            </a:r>
            <a:endParaRPr lang="ru-RU" sz="1400" dirty="0"/>
          </a:p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100" i="1" dirty="0" smtClean="0">
                <a:solidFill>
                  <a:srgbClr val="C00000"/>
                </a:solidFill>
              </a:rPr>
              <a:t>(3006281 </a:t>
            </a:r>
            <a:r>
              <a:rPr lang="ru-RU" sz="1100" i="1" dirty="0" err="1" smtClean="0">
                <a:solidFill>
                  <a:srgbClr val="C00000"/>
                </a:solidFill>
              </a:rPr>
              <a:t>руб</a:t>
            </a:r>
            <a:r>
              <a:rPr lang="ru-RU" sz="1100" i="1" dirty="0">
                <a:solidFill>
                  <a:srgbClr val="C00000"/>
                </a:solidFill>
              </a:rPr>
              <a:t>)</a:t>
            </a:r>
          </a:p>
        </c:rich>
      </c:tx>
      <c:layout/>
      <c:spPr>
        <a:noFill/>
        <a:ln>
          <a:noFill/>
        </a:ln>
        <a:effectLst/>
      </c:spPr>
    </c:title>
    <c:view3D>
      <c:rotX val="30"/>
      <c:rotY val="182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63389231622565712"/>
          <c:w val="0.99643936977487557"/>
          <c:h val="0.339888824983491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"/>
          <c:dPt>
            <c:idx val="0"/>
            <c:spPr>
              <a:solidFill>
                <a:srgbClr val="92D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B08-4A14-A180-F01F9A419B0F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B08-4A14-A180-F01F9A419B0F}"/>
              </c:ext>
            </c:extLst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B08-4A14-A180-F01F9A419B0F}"/>
              </c:ext>
            </c:extLst>
          </c:dPt>
          <c:dPt>
            <c:idx val="3"/>
            <c:explosion val="12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B08-4A14-A180-F01F9A419B0F}"/>
              </c:ext>
            </c:extLst>
          </c:dPt>
          <c:dPt>
            <c:idx val="4"/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4B08-4A14-A180-F01F9A419B0F}"/>
              </c:ext>
            </c:extLst>
          </c:dPt>
          <c:dPt>
            <c:idx val="5"/>
            <c:spPr>
              <a:solidFill>
                <a:srgbClr val="7030A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4B08-4A14-A180-F01F9A419B0F}"/>
              </c:ext>
            </c:extLst>
          </c:dPt>
          <c:dPt>
            <c:idx val="6"/>
            <c:explosion val="0"/>
            <c:spPr>
              <a:solidFill>
                <a:srgbClr val="336699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4B08-4A14-A180-F01F9A419B0F}"/>
              </c:ext>
            </c:extLst>
          </c:dPt>
          <c:dPt>
            <c:idx val="7"/>
            <c:spPr>
              <a:solidFill>
                <a:srgbClr val="99CCFF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4B08-4A14-A180-F01F9A419B0F}"/>
              </c:ext>
            </c:extLst>
          </c:dPt>
          <c:dPt>
            <c:idx val="8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4B08-4A14-A180-F01F9A419B0F}"/>
              </c:ext>
            </c:extLst>
          </c:dPt>
          <c:dLbls>
            <c:dLbl>
              <c:idx val="0"/>
              <c:layout>
                <c:manualLayout>
                  <c:x val="0.18042031786853407"/>
                  <c:y val="-4.5280380738284158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</c:dLbl>
            <c:dLbl>
              <c:idx val="1"/>
              <c:layout>
                <c:manualLayout>
                  <c:x val="-4.7855473540794009E-2"/>
                  <c:y val="5.107252298263548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B08-4A14-A180-F01F9A419B0F}"/>
                </c:ext>
              </c:extLst>
            </c:dLbl>
            <c:dLbl>
              <c:idx val="2"/>
              <c:layout>
                <c:manualLayout>
                  <c:x val="-1.337190861239484E-2"/>
                  <c:y val="-2.7487915077926462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4B08-4A14-A180-F01F9A419B0F}"/>
                </c:ext>
              </c:extLst>
            </c:dLbl>
            <c:dLbl>
              <c:idx val="3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4"/>
              <c:layout>
                <c:manualLayout>
                  <c:x val="-3.740357444578455E-2"/>
                  <c:y val="3.5123650834821385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9.3240389484538611E-2"/>
                      <c:h val="3.8939073223615422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4B08-4A14-A180-F01F9A419B0F}"/>
                </c:ext>
              </c:extLst>
            </c:dLbl>
            <c:dLbl>
              <c:idx val="5"/>
              <c:layout>
                <c:manualLayout>
                  <c:x val="6.348552998645754E-2"/>
                  <c:y val="-4.8282524974180979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4B08-4A14-A180-F01F9A419B0F}"/>
                </c:ext>
              </c:extLst>
            </c:dLbl>
            <c:dLbl>
              <c:idx val="6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7"/>
              <c:layout>
                <c:manualLayout>
                  <c:x val="-4.8479047918750316E-2"/>
                  <c:y val="-5.2020303066476044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4B08-4A14-A180-F01F9A419B0F}"/>
                </c:ext>
              </c:extLst>
            </c:dLbl>
            <c:dLbl>
              <c:idx val="8"/>
              <c:layout>
                <c:manualLayout>
                  <c:x val="-0.12025623400344747"/>
                  <c:y val="-3.1790142750873232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4B08-4A14-A180-F01F9A419B0F}"/>
                </c:ext>
              </c:extLst>
            </c:dLbl>
            <c:dLbl>
              <c:idx val="9"/>
              <c:layout>
                <c:manualLayout>
                  <c:x val="-2.5223213209959645E-2"/>
                  <c:y val="-4.6471945571959321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4B08-4A14-A180-F01F9A419B0F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 (1292700руб)</c:v>
                </c:pt>
                <c:pt idx="1">
                  <c:v>Национальная оборона (74600 руб)</c:v>
                </c:pt>
                <c:pt idx="2">
                  <c:v>Национальная безопасность и правоохранительная деятельность (8 000 руб)</c:v>
                </c:pt>
                <c:pt idx="3">
                  <c:v>Национальная экономика (1034281 руб)</c:v>
                </c:pt>
                <c:pt idx="4">
                  <c:v>ЖКХ (44000 руб)</c:v>
                </c:pt>
                <c:pt idx="5">
                  <c:v>Образование (1 000 руб)</c:v>
                </c:pt>
                <c:pt idx="6">
                  <c:v>Культура и кинематография (545700 руб)</c:v>
                </c:pt>
                <c:pt idx="7">
                  <c:v>Социальная политика (6 000 руб)</c:v>
                </c:pt>
                <c:pt idx="8">
                  <c:v>Условно утвержденные расходы (97 000 руб)</c:v>
                </c:pt>
              </c:strCache>
            </c:strRef>
          </c:cat>
          <c:val>
            <c:numRef>
              <c:f>Лист1!$B$2:$B$10</c:f>
              <c:numCache>
                <c:formatCode>#,##0</c:formatCode>
                <c:ptCount val="9"/>
                <c:pt idx="0" formatCode="#,##0.00">
                  <c:v>1292700</c:v>
                </c:pt>
                <c:pt idx="1">
                  <c:v>74600</c:v>
                </c:pt>
                <c:pt idx="2">
                  <c:v>8000</c:v>
                </c:pt>
                <c:pt idx="3">
                  <c:v>1034281</c:v>
                </c:pt>
                <c:pt idx="4" formatCode="#,##0.00">
                  <c:v>44000</c:v>
                </c:pt>
                <c:pt idx="5" formatCode="#,##0.00">
                  <c:v>1000</c:v>
                </c:pt>
                <c:pt idx="6" formatCode="#,##0.00">
                  <c:v>545700</c:v>
                </c:pt>
                <c:pt idx="7" formatCode="#,##0.00">
                  <c:v>6000</c:v>
                </c:pt>
                <c:pt idx="8">
                  <c:v>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4B08-4A14-A180-F01F9A419B0F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3.5190764494869055E-2"/>
          <c:y val="9.2236342820018524E-2"/>
          <c:w val="0.88761720690442403"/>
          <c:h val="0.55714643148800325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/>
              <a:t>Расходы бюджета на </a:t>
            </a:r>
            <a:r>
              <a:rPr lang="ru-RU" sz="1400" dirty="0" smtClean="0">
                <a:solidFill>
                  <a:srgbClr val="FF0000"/>
                </a:solidFill>
              </a:rPr>
              <a:t>2025</a:t>
            </a:r>
            <a:r>
              <a:rPr lang="ru-RU" sz="1400" dirty="0" smtClean="0"/>
              <a:t> </a:t>
            </a:r>
            <a:endParaRPr lang="ru-RU" sz="1400" dirty="0"/>
          </a:p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100" i="1" dirty="0" smtClean="0">
                <a:solidFill>
                  <a:srgbClr val="C00000"/>
                </a:solidFill>
              </a:rPr>
              <a:t>(2848618 </a:t>
            </a:r>
            <a:r>
              <a:rPr lang="ru-RU" sz="1100" i="1" dirty="0" err="1" smtClean="0">
                <a:solidFill>
                  <a:srgbClr val="C00000"/>
                </a:solidFill>
              </a:rPr>
              <a:t>руб</a:t>
            </a:r>
            <a:r>
              <a:rPr lang="ru-RU" sz="1100" i="1" dirty="0">
                <a:solidFill>
                  <a:srgbClr val="C00000"/>
                </a:solidFill>
              </a:rPr>
              <a:t>)</a:t>
            </a:r>
          </a:p>
        </c:rich>
      </c:tx>
      <c:layout/>
      <c:spPr>
        <a:noFill/>
        <a:ln>
          <a:noFill/>
        </a:ln>
        <a:effectLst/>
      </c:spPr>
    </c:title>
    <c:view3D>
      <c:rotX val="30"/>
      <c:rotY val="182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60283459762601077"/>
          <c:w val="1"/>
          <c:h val="0.370946543583134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5"/>
          <c:dPt>
            <c:idx val="0"/>
            <c:spPr>
              <a:solidFill>
                <a:srgbClr val="92D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B08-4A14-A180-F01F9A419B0F}"/>
              </c:ext>
            </c:extLst>
          </c:dPt>
          <c:dPt>
            <c:idx val="1"/>
            <c:explosion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B08-4A14-A180-F01F9A419B0F}"/>
              </c:ext>
            </c:extLst>
          </c:dPt>
          <c:dPt>
            <c:idx val="2"/>
            <c:explosion val="1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B08-4A14-A180-F01F9A419B0F}"/>
              </c:ext>
            </c:extLst>
          </c:dPt>
          <c:dPt>
            <c:idx val="3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B08-4A14-A180-F01F9A419B0F}"/>
              </c:ext>
            </c:extLst>
          </c:dPt>
          <c:dPt>
            <c:idx val="4"/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4B08-4A14-A180-F01F9A419B0F}"/>
              </c:ext>
            </c:extLst>
          </c:dPt>
          <c:dPt>
            <c:idx val="5"/>
            <c:explosion val="7"/>
            <c:spPr>
              <a:solidFill>
                <a:srgbClr val="7030A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4B08-4A14-A180-F01F9A419B0F}"/>
              </c:ext>
            </c:extLst>
          </c:dPt>
          <c:dPt>
            <c:idx val="6"/>
            <c:spPr>
              <a:solidFill>
                <a:srgbClr val="336699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4B08-4A14-A180-F01F9A419B0F}"/>
              </c:ext>
            </c:extLst>
          </c:dPt>
          <c:dPt>
            <c:idx val="7"/>
            <c:spPr>
              <a:solidFill>
                <a:srgbClr val="99CCFF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4B08-4A14-A180-F01F9A419B0F}"/>
              </c:ext>
            </c:extLst>
          </c:dPt>
          <c:dPt>
            <c:idx val="8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4B08-4A14-A180-F01F9A419B0F}"/>
              </c:ext>
            </c:extLst>
          </c:dPt>
          <c:dLbls>
            <c:dLbl>
              <c:idx val="0"/>
              <c:layout>
                <c:manualLayout>
                  <c:x val="0.2368891858262363"/>
                  <c:y val="2.0242540606973683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B08-4A14-A180-F01F9A419B0F}"/>
                </c:ext>
              </c:extLst>
            </c:dLbl>
            <c:dLbl>
              <c:idx val="1"/>
              <c:layout>
                <c:manualLayout>
                  <c:x val="-2.5186443116397509E-2"/>
                  <c:y val="5.107252298263548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B08-4A14-A180-F01F9A419B0F}"/>
                </c:ext>
              </c:extLst>
            </c:dLbl>
            <c:dLbl>
              <c:idx val="2"/>
              <c:layout>
                <c:manualLayout>
                  <c:x val="2.2898486517959601E-2"/>
                  <c:y val="-2.3605700252970652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4B08-4A14-A180-F01F9A419B0F}"/>
                </c:ext>
              </c:extLst>
            </c:dLbl>
            <c:dLbl>
              <c:idx val="3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4"/>
              <c:layout>
                <c:manualLayout>
                  <c:x val="-4.4204346046563425E-2"/>
                  <c:y val="-3.6984974147354086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9.3240389484538611E-2"/>
                      <c:h val="3.8939073223615422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4B08-4A14-A180-F01F9A419B0F}"/>
                </c:ext>
              </c:extLst>
            </c:dLbl>
            <c:dLbl>
              <c:idx val="5"/>
              <c:layout>
                <c:manualLayout>
                  <c:x val="2.2681435868583854E-2"/>
                  <c:y val="-3.6370544871907602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4B08-4A14-A180-F01F9A419B0F}"/>
                </c:ext>
              </c:extLst>
            </c:dLbl>
            <c:dLbl>
              <c:idx val="6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7"/>
              <c:layout>
                <c:manualLayout>
                  <c:x val="-4.8479047918750316E-2"/>
                  <c:y val="-5.2020303066476044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4B08-4A14-A180-F01F9A419B0F}"/>
                </c:ext>
              </c:extLst>
            </c:dLbl>
            <c:dLbl>
              <c:idx val="8"/>
              <c:layout>
                <c:manualLayout>
                  <c:x val="-5.4516215343517631E-2"/>
                  <c:y val="-5.1201216875651587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4B08-4A14-A180-F01F9A419B0F}"/>
                </c:ext>
              </c:extLst>
            </c:dLbl>
            <c:dLbl>
              <c:idx val="9"/>
              <c:layout>
                <c:manualLayout>
                  <c:x val="-2.5223213209959645E-2"/>
                  <c:y val="-4.6471945571959321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4B08-4A14-A180-F01F9A419B0F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 (1263 700 руб)</c:v>
                </c:pt>
                <c:pt idx="1">
                  <c:v>Национальная оборона (77 300 руб)</c:v>
                </c:pt>
                <c:pt idx="2">
                  <c:v>Национальная безопасность и правоохранительная деятельность (1 000 руб)</c:v>
                </c:pt>
                <c:pt idx="3">
                  <c:v>Национальная экономика (973918 руб)</c:v>
                </c:pt>
                <c:pt idx="4">
                  <c:v>ЖКХ (11 000 руб)</c:v>
                </c:pt>
                <c:pt idx="5">
                  <c:v>Образование (1 000 руб)</c:v>
                </c:pt>
                <c:pt idx="6">
                  <c:v>Культура и кинематография (514 700 руб)</c:v>
                </c:pt>
                <c:pt idx="7">
                  <c:v>Социальная политика (6 000 руб)</c:v>
                </c:pt>
                <c:pt idx="8">
                  <c:v>Условно утвержденные расходы (143 000руб)</c:v>
                </c:pt>
              </c:strCache>
            </c:strRef>
          </c:cat>
          <c:val>
            <c:numRef>
              <c:f>Лист1!$B$2:$B$10</c:f>
              <c:numCache>
                <c:formatCode>#,##0</c:formatCode>
                <c:ptCount val="9"/>
                <c:pt idx="0" formatCode="#,##0.00">
                  <c:v>1263700</c:v>
                </c:pt>
                <c:pt idx="1">
                  <c:v>77300</c:v>
                </c:pt>
                <c:pt idx="2">
                  <c:v>1000</c:v>
                </c:pt>
                <c:pt idx="3">
                  <c:v>973918</c:v>
                </c:pt>
                <c:pt idx="4" formatCode="#,##0.00">
                  <c:v>11000</c:v>
                </c:pt>
                <c:pt idx="5" formatCode="#,##0.00">
                  <c:v>1000</c:v>
                </c:pt>
                <c:pt idx="6" formatCode="#,##0.00">
                  <c:v>514700</c:v>
                </c:pt>
                <c:pt idx="7" formatCode="#,##0.00">
                  <c:v>6000</c:v>
                </c:pt>
                <c:pt idx="8">
                  <c:v>143000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4B08-4A14-A180-F01F9A419B0F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3.5190764494869055E-2"/>
          <c:y val="8.0589735943669374E-2"/>
          <c:w val="0.86841215133785099"/>
          <c:h val="0.51516730893886076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5"/>
  <c:chart>
    <c:title>
      <c:tx>
        <c:rich>
          <a:bodyPr/>
          <a:lstStyle/>
          <a:p>
            <a:pPr>
              <a:defRPr sz="1600"/>
            </a:pPr>
            <a:r>
              <a:rPr lang="ru-RU" sz="1600" dirty="0"/>
              <a:t>Параметры бюджета на </a:t>
            </a:r>
            <a:r>
              <a:rPr lang="ru-RU" sz="1600" dirty="0" smtClean="0"/>
              <a:t>2023-2025 </a:t>
            </a:r>
            <a:r>
              <a:rPr lang="ru-RU" sz="1600" dirty="0"/>
              <a:t>гг. в сравнении с </a:t>
            </a:r>
            <a:r>
              <a:rPr lang="ru-RU" sz="1600" dirty="0" smtClean="0"/>
              <a:t>2022 </a:t>
            </a:r>
            <a:r>
              <a:rPr lang="ru-RU" sz="1600" dirty="0"/>
              <a:t>г.</a:t>
            </a:r>
          </a:p>
        </c:rich>
      </c:tx>
      <c:layout>
        <c:manualLayout>
          <c:xMode val="edge"/>
          <c:yMode val="edge"/>
          <c:x val="0.11005521909613539"/>
          <c:y val="1.0035528933220114E-2"/>
        </c:manualLayout>
      </c:layout>
    </c:title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3879535412438594"/>
          <c:y val="9.0968292477833404E-2"/>
          <c:w val="0.62141806162406998"/>
          <c:h val="0.81680785197965688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Параметры бюджета на 2023-2024 гг. в сравнении с 2022 г.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6000"/>
                    <a:lumMod val="100000"/>
                  </a:schemeClr>
                </a:gs>
                <a:gs pos="78000">
                  <a:schemeClr val="accent3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dPt>
            <c:idx val="0"/>
            <c:spPr/>
          </c:dPt>
          <c:cat>
            <c:numRef>
              <c:f>Лист1!$A$2:$A$4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4129662</c:v>
                </c:pt>
                <c:pt idx="1">
                  <c:v>3152696</c:v>
                </c:pt>
                <c:pt idx="2">
                  <c:v>3006281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DF1-40AB-AFE8-2434ED67B11F}"/>
            </c:ext>
          </c:extLst>
        </c:ser>
        <c:gapWidth val="95"/>
        <c:gapDepth val="95"/>
        <c:shape val="box"/>
        <c:axId val="115130368"/>
        <c:axId val="115131904"/>
        <c:axId val="0"/>
      </c:bar3DChart>
      <c:catAx>
        <c:axId val="11513036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5131904"/>
        <c:crosses val="autoZero"/>
        <c:auto val="1"/>
        <c:lblAlgn val="ctr"/>
        <c:lblOffset val="100"/>
      </c:catAx>
      <c:valAx>
        <c:axId val="11513190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layout/>
        </c:title>
        <c:numFmt formatCode="#,##0.00" sourceLinked="1"/>
        <c:majorTickMark val="none"/>
        <c:tickLblPos val="nextTo"/>
        <c:spPr>
          <a:noFill/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5130368"/>
        <c:crosses val="autoZero"/>
        <c:crossBetween val="between"/>
      </c:valAx>
      <c:dTable>
        <c:showHorzBorder val="1"/>
        <c:showVertBorder val="1"/>
        <c:showOutline val="1"/>
        <c:showKeys val="1"/>
      </c:dTable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dirty="0"/>
              <a:t>Структура Доходов бюджета на </a:t>
            </a:r>
            <a:r>
              <a:rPr lang="ru-RU" sz="1800" dirty="0" smtClean="0">
                <a:solidFill>
                  <a:srgbClr val="FF0000"/>
                </a:solidFill>
              </a:rPr>
              <a:t>2023 </a:t>
            </a:r>
            <a:r>
              <a:rPr lang="ru-RU" sz="1800" dirty="0" smtClean="0">
                <a:solidFill>
                  <a:srgbClr val="FF0000"/>
                </a:solidFill>
              </a:rPr>
              <a:t>год</a:t>
            </a:r>
            <a:r>
              <a:rPr lang="ru-RU" sz="1800" dirty="0" smtClean="0"/>
              <a:t> </a:t>
            </a:r>
            <a:endParaRPr lang="ru-RU" sz="1800" dirty="0"/>
          </a:p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(_</a:t>
            </a:r>
            <a:r>
              <a:rPr lang="ru-RU" sz="1800" i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3152696</a:t>
            </a:r>
            <a:r>
              <a:rPr lang="ru-RU" sz="18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 </a:t>
            </a:r>
            <a:r>
              <a:rPr lang="ru-RU" sz="1800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</a:t>
            </a:r>
            <a:r>
              <a:rPr lang="ru-RU" sz="18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c:rich>
      </c:tx>
      <c:layout>
        <c:manualLayout>
          <c:xMode val="edge"/>
          <c:yMode val="edge"/>
          <c:x val="0.23298374758553328"/>
          <c:y val="2.9571184560448788E-2"/>
        </c:manualLayout>
      </c:layout>
      <c:spPr>
        <a:noFill/>
        <a:ln>
          <a:noFill/>
        </a:ln>
        <a:effectLst/>
      </c:spPr>
    </c:title>
    <c:view3D>
      <c:rotX val="30"/>
      <c:rotY val="296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4364084456599388E-2"/>
          <c:y val="0.18714119159566381"/>
          <c:w val="0.56155102996899209"/>
          <c:h val="0.7279705485637686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Доходов бюджета на 2023 (3152696 руб)</c:v>
                </c:pt>
              </c:strCache>
            </c:strRef>
          </c:tx>
          <c:explosion val="11"/>
          <c:dPt>
            <c:idx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DA2D-48E9-B907-552367386EF7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A2D-48E9-B907-552367386EF7}"/>
              </c:ext>
            </c:extLst>
          </c:dPt>
          <c:dLbls>
            <c:dLbl>
              <c:idx val="0"/>
              <c:layout>
                <c:manualLayout>
                  <c:x val="3.4698061962092443E-2"/>
                  <c:y val="7.8446132378451286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DA2D-48E9-B907-552367386EF7}"/>
                </c:ext>
              </c:extLst>
            </c:dLbl>
            <c:dLbl>
              <c:idx val="1"/>
              <c:layout>
                <c:manualLayout>
                  <c:x val="-4.9556889788410587E-2"/>
                  <c:y val="-8.8993798034464264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DA2D-48E9-B907-552367386EF7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 (2435796 руб)</c:v>
                </c:pt>
                <c:pt idx="1">
                  <c:v>Безвозмездные поступления (716900 руб)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 formatCode="#,##0">
                  <c:v>2435796</c:v>
                </c:pt>
                <c:pt idx="1">
                  <c:v>716900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2D-48E9-B907-552367386EF7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57446924285836642"/>
          <c:y val="0.34210151664584931"/>
          <c:w val="0.39352640800072414"/>
          <c:h val="0.31518425442528281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Структура доходов бюджета на </a:t>
            </a:r>
            <a:r>
              <a:rPr lang="ru-RU" dirty="0" smtClean="0">
                <a:solidFill>
                  <a:srgbClr val="FF0000"/>
                </a:solidFill>
              </a:rPr>
              <a:t>2023 </a:t>
            </a:r>
            <a:r>
              <a:rPr lang="ru-RU" dirty="0">
                <a:solidFill>
                  <a:srgbClr val="FF0000"/>
                </a:solidFill>
              </a:rPr>
              <a:t>г.</a:t>
            </a:r>
            <a:r>
              <a:rPr lang="ru-RU" dirty="0"/>
              <a:t> </a:t>
            </a:r>
          </a:p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i="1" dirty="0" smtClean="0">
                <a:solidFill>
                  <a:srgbClr val="C00000"/>
                </a:solidFill>
              </a:rPr>
              <a:t>(3152696</a:t>
            </a:r>
            <a:r>
              <a:rPr lang="ru-RU" sz="1800" i="1" u="none" dirty="0" smtClean="0">
                <a:solidFill>
                  <a:srgbClr val="C00000"/>
                </a:solidFill>
              </a:rPr>
              <a:t> </a:t>
            </a:r>
            <a:r>
              <a:rPr lang="ru-RU" sz="1800" i="1" dirty="0" err="1" smtClean="0">
                <a:solidFill>
                  <a:srgbClr val="C00000"/>
                </a:solidFill>
              </a:rPr>
              <a:t>руб</a:t>
            </a:r>
            <a:r>
              <a:rPr lang="ru-RU" sz="1800" i="1" dirty="0">
                <a:solidFill>
                  <a:srgbClr val="C00000"/>
                </a:solidFill>
              </a:rPr>
              <a:t>)</a:t>
            </a:r>
          </a:p>
        </c:rich>
      </c:tx>
      <c:layout>
        <c:manualLayout>
          <c:xMode val="edge"/>
          <c:yMode val="edge"/>
          <c:x val="0.13419890469552584"/>
          <c:y val="2.112227468603485E-2"/>
        </c:manualLayout>
      </c:layout>
      <c:spPr>
        <a:noFill/>
        <a:ln>
          <a:noFill/>
        </a:ln>
        <a:effectLst/>
      </c:spPr>
    </c:title>
    <c:view3D>
      <c:rotX val="30"/>
      <c:rotY val="46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951253167337524E-3"/>
          <c:y val="0.17607178912319291"/>
          <c:w val="0.58150505182915946"/>
          <c:h val="0.7522427032519987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3"/>
          <c:dPt>
            <c:idx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DA2D-48E9-B907-552367386EF7}"/>
              </c:ext>
            </c:extLst>
          </c:dPt>
          <c:dPt>
            <c:idx val="1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A2D-48E9-B907-552367386EF7}"/>
              </c:ext>
            </c:extLst>
          </c:dPt>
          <c:dPt>
            <c:idx val="2"/>
            <c:spPr>
              <a:solidFill>
                <a:srgbClr val="92D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A2D-48E9-B907-552367386EF7}"/>
              </c:ext>
            </c:extLst>
          </c:dPt>
          <c:dPt>
            <c:idx val="3"/>
            <c:spPr>
              <a:solidFill>
                <a:srgbClr val="0066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A2D-48E9-B907-552367386EF7}"/>
              </c:ext>
            </c:extLst>
          </c:dPt>
          <c:dPt>
            <c:idx val="4"/>
            <c:spPr>
              <a:solidFill>
                <a:srgbClr val="99CCFF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A2D-48E9-B907-552367386EF7}"/>
              </c:ext>
            </c:extLst>
          </c:dPt>
          <c:dPt>
            <c:idx val="5"/>
            <c:spPr>
              <a:solidFill>
                <a:srgbClr val="336699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DA2D-48E9-B907-552367386EF7}"/>
              </c:ext>
            </c:extLst>
          </c:dPt>
          <c:dPt>
            <c:idx val="6"/>
            <c:spPr>
              <a:solidFill>
                <a:schemeClr val="tx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A2D-48E9-B907-552367386EF7}"/>
              </c:ext>
            </c:extLst>
          </c:dPt>
          <c:dPt>
            <c:idx val="7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350C-4A1F-99DA-7535AC80D562}"/>
              </c:ext>
            </c:extLst>
          </c:dPt>
          <c:dPt>
            <c:idx val="8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58CA-433F-A751-5716EFAC152A}"/>
              </c:ext>
            </c:extLst>
          </c:dPt>
          <c:dLbls>
            <c:dLbl>
              <c:idx val="0"/>
              <c:layout>
                <c:manualLayout>
                  <c:x val="-8.3073868189258035E-2"/>
                  <c:y val="2.1415990726157269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DA2D-48E9-B907-552367386EF7}"/>
                </c:ext>
              </c:extLst>
            </c:dLbl>
            <c:dLbl>
              <c:idx val="2"/>
              <c:layout>
                <c:manualLayout>
                  <c:x val="2.3125721255735171E-2"/>
                  <c:y val="-8.2728465674640872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A2D-48E9-B907-552367386EF7}"/>
                </c:ext>
              </c:extLst>
            </c:dLbl>
            <c:dLbl>
              <c:idx val="3"/>
              <c:layout>
                <c:manualLayout>
                  <c:x val="-6.1190234390711251E-2"/>
                  <c:y val="-8.8993798034464264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A2D-48E9-B907-552367386EF7}"/>
                </c:ext>
              </c:extLst>
            </c:dLbl>
            <c:dLbl>
              <c:idx val="4"/>
              <c:layout>
                <c:manualLayout>
                  <c:x val="-5.8252229124964035E-2"/>
                  <c:y val="-4.5357839607092429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A2D-48E9-B907-552367386EF7}"/>
                </c:ext>
              </c:extLst>
            </c:dLbl>
            <c:dLbl>
              <c:idx val="5"/>
              <c:layout>
                <c:manualLayout>
                  <c:x val="-1.6478566522595994E-2"/>
                  <c:y val="-8.9003610744751493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DA2D-48E9-B907-552367386EF7}"/>
                </c:ext>
              </c:extLst>
            </c:dLbl>
            <c:dLbl>
              <c:idx val="6"/>
              <c:layout>
                <c:manualLayout>
                  <c:x val="-3.6858101732251305E-2"/>
                  <c:y val="-1.9808369410289451E-4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DA2D-48E9-B907-552367386EF7}"/>
                </c:ext>
              </c:extLst>
            </c:dLbl>
            <c:dLbl>
              <c:idx val="7"/>
              <c:layout>
                <c:manualLayout>
                  <c:x val="0.18798563908285701"/>
                  <c:y val="2.9302249771729755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350C-4A1F-99DA-7535AC80D562}"/>
                </c:ext>
              </c:extLst>
            </c:dLbl>
            <c:dLbl>
              <c:idx val="8"/>
              <c:layout>
                <c:manualLayout>
                  <c:x val="5.1478999662769365E-2"/>
                  <c:y val="6.3995336467856725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58CA-433F-A751-5716EFAC152A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Лист1!$A$2:$A$14</c:f>
              <c:strCache>
                <c:ptCount val="13"/>
                <c:pt idx="0">
                  <c:v>НДФЛ (175 000 руб)</c:v>
                </c:pt>
                <c:pt idx="1">
                  <c:v>Единый сельскохозяйственный налог (30000 руб)</c:v>
                </c:pt>
                <c:pt idx="2">
                  <c:v>Налог на имущество  (40 000 руб)</c:v>
                </c:pt>
                <c:pt idx="3">
                  <c:v>Земельный налог (710 000 руб)</c:v>
                </c:pt>
                <c:pt idx="4">
                  <c:v>Земельный налог с организаций (180000 руб)</c:v>
                </c:pt>
                <c:pt idx="5">
                  <c:v>Формирование дорожных фондов (983796 руб)</c:v>
                </c:pt>
                <c:pt idx="6">
                  <c:v>ВУС (71400 руб)</c:v>
                </c:pt>
                <c:pt idx="7">
                  <c:v>Огранизация деятельности административных комиссий (1 500 руб)</c:v>
                </c:pt>
                <c:pt idx="8">
                  <c:v>Дотации (644 000 руб)</c:v>
                </c:pt>
                <c:pt idx="9">
                  <c:v>Гос. пошлина за совершение нотар. Действий (5 000 руб)</c:v>
                </c:pt>
                <c:pt idx="10">
                  <c:v>Доходы от сдачи в арнеду имущества (10 000 руб)</c:v>
                </c:pt>
                <c:pt idx="11">
                  <c:v>Доходы от реализации  иного имущества (300000 руб)</c:v>
                </c:pt>
                <c:pt idx="12">
                  <c:v>Административные штрафы (2000 руб)</c:v>
                </c:pt>
              </c:strCache>
            </c:strRef>
          </c:cat>
          <c:val>
            <c:numRef>
              <c:f>Лист1!$B$2:$B$14</c:f>
              <c:numCache>
                <c:formatCode>#,##0</c:formatCode>
                <c:ptCount val="13"/>
                <c:pt idx="0">
                  <c:v>175000</c:v>
                </c:pt>
                <c:pt idx="1">
                  <c:v>30000</c:v>
                </c:pt>
                <c:pt idx="2">
                  <c:v>40000</c:v>
                </c:pt>
                <c:pt idx="3">
                  <c:v>710000</c:v>
                </c:pt>
                <c:pt idx="4">
                  <c:v>180000</c:v>
                </c:pt>
                <c:pt idx="5">
                  <c:v>983796</c:v>
                </c:pt>
                <c:pt idx="6">
                  <c:v>71400</c:v>
                </c:pt>
                <c:pt idx="7">
                  <c:v>1500</c:v>
                </c:pt>
                <c:pt idx="8">
                  <c:v>644000</c:v>
                </c:pt>
                <c:pt idx="9" formatCode="General">
                  <c:v>5000</c:v>
                </c:pt>
                <c:pt idx="10" formatCode="General">
                  <c:v>10000</c:v>
                </c:pt>
                <c:pt idx="11" formatCode="General">
                  <c:v>300000</c:v>
                </c:pt>
                <c:pt idx="12" formatCode="General">
                  <c:v>2000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2D-48E9-B907-552367386EF7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61424164661311886"/>
          <c:y val="0.12518996882212169"/>
          <c:w val="0.33359423734459492"/>
          <c:h val="0.83678989650170654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/>
              <a:t>Структура Доходов бюджета на </a:t>
            </a:r>
            <a:r>
              <a:rPr lang="ru-RU" sz="1600" dirty="0" smtClean="0">
                <a:solidFill>
                  <a:srgbClr val="FF0000"/>
                </a:solidFill>
              </a:rPr>
              <a:t>2024</a:t>
            </a:r>
            <a:r>
              <a:rPr lang="ru-RU" sz="1400" dirty="0" smtClean="0">
                <a:solidFill>
                  <a:srgbClr val="FF0000"/>
                </a:solidFill>
              </a:rPr>
              <a:t>г</a:t>
            </a:r>
            <a:r>
              <a:rPr lang="ru-RU" sz="1600" dirty="0" smtClean="0">
                <a:solidFill>
                  <a:srgbClr val="FF0000"/>
                </a:solidFill>
              </a:rPr>
              <a:t>.  </a:t>
            </a:r>
            <a:r>
              <a:rPr lang="ru-RU" sz="1600" dirty="0" smtClean="0">
                <a:solidFill>
                  <a:srgbClr val="FF0000"/>
                </a:solidFill>
              </a:rPr>
              <a:t>(2286281</a:t>
            </a:r>
            <a:r>
              <a:rPr lang="ru-RU" sz="1400" i="1" dirty="0" smtClean="0">
                <a:solidFill>
                  <a:srgbClr val="C00000"/>
                </a:solidFill>
              </a:rPr>
              <a:t> </a:t>
            </a:r>
            <a:r>
              <a:rPr lang="ru-RU" sz="1400" i="1" dirty="0" err="1" smtClean="0">
                <a:solidFill>
                  <a:srgbClr val="C00000"/>
                </a:solidFill>
              </a:rPr>
              <a:t>руб</a:t>
            </a:r>
            <a:r>
              <a:rPr lang="ru-RU" sz="1400" i="1" dirty="0">
                <a:solidFill>
                  <a:srgbClr val="C00000"/>
                </a:solidFill>
              </a:rPr>
              <a:t>)</a:t>
            </a:r>
          </a:p>
        </c:rich>
      </c:tx>
      <c:layout>
        <c:manualLayout>
          <c:xMode val="edge"/>
          <c:yMode val="edge"/>
          <c:x val="0.10362336622981554"/>
          <c:y val="2.0196754913350976E-2"/>
        </c:manualLayout>
      </c:layout>
      <c:spPr>
        <a:noFill/>
        <a:ln>
          <a:noFill/>
        </a:ln>
        <a:effectLst/>
      </c:spPr>
    </c:title>
    <c:view3D>
      <c:rotX val="30"/>
      <c:rotY val="123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Доходов бюджета на 2024</c:v>
                </c:pt>
              </c:strCache>
            </c:strRef>
          </c:tx>
          <c:explosion val="25"/>
          <c:dPt>
            <c:idx val="0"/>
            <c:explosion val="3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DA2D-48E9-B907-552367386EF7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A2D-48E9-B907-552367386EF7}"/>
              </c:ext>
            </c:extLst>
          </c:dPt>
          <c:dLbls>
            <c:dLbl>
              <c:idx val="0"/>
              <c:layout>
                <c:manualLayout>
                  <c:x val="0.10705017036332169"/>
                  <c:y val="-7.2636449515964027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A2D-48E9-B907-552367386EF7}"/>
                </c:ext>
              </c:extLst>
            </c:dLbl>
            <c:dLbl>
              <c:idx val="1"/>
              <c:layout>
                <c:manualLayout>
                  <c:x val="-4.7036048899851413E-2"/>
                  <c:y val="6.948976577902917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DA2D-48E9-B907-552367386E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 (2 286281 руб)</c:v>
                </c:pt>
                <c:pt idx="1">
                  <c:v>Безвозмездные поступления (720 000 руб)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2286281</c:v>
                </c:pt>
                <c:pt idx="1">
                  <c:v>720000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2D-48E9-B907-552367386EF7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2.8532208191106165E-2"/>
          <c:y val="0.75175498989511169"/>
          <c:w val="0.82544046208356181"/>
          <c:h val="0.13828698652224425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/>
              <a:t>Структура Доходов бюджета </a:t>
            </a:r>
            <a:r>
              <a:rPr lang="ru-RU" sz="1600" dirty="0" smtClean="0"/>
              <a:t>на</a:t>
            </a:r>
            <a:r>
              <a:rPr lang="ru-RU" sz="1600" dirty="0" smtClean="0">
                <a:solidFill>
                  <a:srgbClr val="FF0000"/>
                </a:solidFill>
              </a:rPr>
              <a:t>2025 </a:t>
            </a:r>
            <a:r>
              <a:rPr lang="ru-RU" sz="1400" dirty="0" smtClean="0">
                <a:solidFill>
                  <a:srgbClr val="FF0000"/>
                </a:solidFill>
              </a:rPr>
              <a:t>г</a:t>
            </a:r>
            <a:r>
              <a:rPr lang="ru-RU" sz="1600" dirty="0" smtClean="0">
                <a:solidFill>
                  <a:srgbClr val="FF0000"/>
                </a:solidFill>
              </a:rPr>
              <a:t>.</a:t>
            </a:r>
            <a:endParaRPr lang="ru-RU" sz="1600" dirty="0">
              <a:solidFill>
                <a:srgbClr val="FF0000"/>
              </a:solidFill>
            </a:endParaRPr>
          </a:p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i="1" dirty="0" smtClean="0">
                <a:solidFill>
                  <a:srgbClr val="C00000"/>
                </a:solidFill>
              </a:rPr>
              <a:t>(2125918 </a:t>
            </a:r>
            <a:r>
              <a:rPr lang="ru-RU" sz="1400" i="1" dirty="0" err="1" smtClean="0">
                <a:solidFill>
                  <a:srgbClr val="C00000"/>
                </a:solidFill>
              </a:rPr>
              <a:t>руб</a:t>
            </a:r>
            <a:r>
              <a:rPr lang="ru-RU" sz="1400" i="1" dirty="0">
                <a:solidFill>
                  <a:srgbClr val="C00000"/>
                </a:solidFill>
              </a:rPr>
              <a:t>)</a:t>
            </a:r>
          </a:p>
        </c:rich>
      </c:tx>
      <c:layout>
        <c:manualLayout>
          <c:xMode val="edge"/>
          <c:yMode val="edge"/>
          <c:x val="0.13898310775012399"/>
          <c:y val="1.3444953501986922E-2"/>
        </c:manualLayout>
      </c:layout>
      <c:spPr>
        <a:noFill/>
        <a:ln>
          <a:noFill/>
        </a:ln>
        <a:effectLst/>
      </c:spPr>
    </c:title>
    <c:view3D>
      <c:rotX val="30"/>
      <c:rotY val="123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Доходов бюджета на 2025</c:v>
                </c:pt>
              </c:strCache>
            </c:strRef>
          </c:tx>
          <c:explosion val="12"/>
          <c:dPt>
            <c:idx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DA2D-48E9-B907-552367386EF7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A2D-48E9-B907-552367386EF7}"/>
              </c:ext>
            </c:extLst>
          </c:dPt>
          <c:dLbls>
            <c:dLbl>
              <c:idx val="0"/>
              <c:layout>
                <c:manualLayout>
                  <c:x val="0.13377865952410178"/>
                  <c:y val="-7.7640724728869015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A2D-48E9-B907-552367386EF7}"/>
                </c:ext>
              </c:extLst>
            </c:dLbl>
            <c:dLbl>
              <c:idx val="1"/>
              <c:layout>
                <c:manualLayout>
                  <c:x val="-8.6475953469812947E-2"/>
                  <c:y val="7.6571127509327611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DA2D-48E9-B907-552367386E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 (2125918 руб)</c:v>
                </c:pt>
                <c:pt idx="1">
                  <c:v>Безвозмездные поступления (722 700 руб)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2125918</c:v>
                </c:pt>
                <c:pt idx="1">
                  <c:v>722700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2D-48E9-B907-552367386EF7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4.5386621399647838E-2"/>
          <c:y val="0.75847746664610693"/>
          <c:w val="0.89146109585773703"/>
          <c:h val="0.11603630066868374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/>
              <a:t>Структура доходов бюджета на </a:t>
            </a:r>
            <a:r>
              <a:rPr lang="ru-RU" sz="1600" dirty="0" smtClean="0">
                <a:solidFill>
                  <a:srgbClr val="FF0000"/>
                </a:solidFill>
              </a:rPr>
              <a:t>2024 </a:t>
            </a:r>
            <a:r>
              <a:rPr lang="ru-RU" sz="1600" dirty="0">
                <a:solidFill>
                  <a:srgbClr val="FF0000"/>
                </a:solidFill>
              </a:rPr>
              <a:t>г.</a:t>
            </a:r>
            <a:r>
              <a:rPr lang="ru-RU" sz="1600" dirty="0"/>
              <a:t> </a:t>
            </a:r>
          </a:p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i="1" dirty="0" smtClean="0">
                <a:solidFill>
                  <a:srgbClr val="C00000"/>
                </a:solidFill>
              </a:rPr>
              <a:t>(3006281 </a:t>
            </a:r>
            <a:r>
              <a:rPr lang="ru-RU" sz="1400" i="1" dirty="0" err="1" smtClean="0">
                <a:solidFill>
                  <a:srgbClr val="C00000"/>
                </a:solidFill>
              </a:rPr>
              <a:t>руб</a:t>
            </a:r>
            <a:r>
              <a:rPr lang="ru-RU" sz="1400" i="1" dirty="0">
                <a:solidFill>
                  <a:srgbClr val="C00000"/>
                </a:solidFill>
              </a:rPr>
              <a:t>)</a:t>
            </a:r>
            <a:endParaRPr lang="ru-RU" sz="1800" i="1" dirty="0">
              <a:solidFill>
                <a:srgbClr val="C00000"/>
              </a:solidFill>
            </a:endParaRPr>
          </a:p>
        </c:rich>
      </c:tx>
      <c:layout/>
      <c:spPr>
        <a:noFill/>
        <a:ln>
          <a:noFill/>
        </a:ln>
        <a:effectLst/>
      </c:spPr>
    </c:title>
    <c:view3D>
      <c:rotX val="30"/>
      <c:rotY val="46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5736245148941703E-2"/>
          <c:y val="0.65409161150485784"/>
          <c:w val="0.63827227492606553"/>
          <c:h val="0.3455088386578333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D3B-4685-8E1E-7BCFF086F7C8}"/>
              </c:ext>
            </c:extLst>
          </c:dPt>
          <c:dPt>
            <c:idx val="1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D3B-4685-8E1E-7BCFF086F7C8}"/>
              </c:ext>
            </c:extLst>
          </c:dPt>
          <c:dPt>
            <c:idx val="2"/>
            <c:spPr>
              <a:solidFill>
                <a:srgbClr val="92D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D3B-4685-8E1E-7BCFF086F7C8}"/>
              </c:ext>
            </c:extLst>
          </c:dPt>
          <c:dPt>
            <c:idx val="3"/>
            <c:spPr>
              <a:solidFill>
                <a:srgbClr val="0066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D3B-4685-8E1E-7BCFF086F7C8}"/>
              </c:ext>
            </c:extLst>
          </c:dPt>
          <c:dPt>
            <c:idx val="4"/>
            <c:spPr>
              <a:solidFill>
                <a:srgbClr val="99CCFF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AD3B-4685-8E1E-7BCFF086F7C8}"/>
              </c:ext>
            </c:extLst>
          </c:dPt>
          <c:dPt>
            <c:idx val="5"/>
            <c:spPr>
              <a:solidFill>
                <a:srgbClr val="336699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AD3B-4685-8E1E-7BCFF086F7C8}"/>
              </c:ext>
            </c:extLst>
          </c:dPt>
          <c:dPt>
            <c:idx val="6"/>
            <c:spPr>
              <a:solidFill>
                <a:schemeClr val="tx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AD3B-4685-8E1E-7BCFF086F7C8}"/>
              </c:ext>
            </c:extLst>
          </c:dPt>
          <c:dPt>
            <c:idx val="7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AD3B-4685-8E1E-7BCFF086F7C8}"/>
              </c:ext>
            </c:extLst>
          </c:dPt>
          <c:dPt>
            <c:idx val="8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AD3B-4685-8E1E-7BCFF086F7C8}"/>
              </c:ext>
            </c:extLst>
          </c:dPt>
          <c:dLbls>
            <c:dLbl>
              <c:idx val="3"/>
              <c:layout>
                <c:manualLayout>
                  <c:x val="-0.10941747533174308"/>
                  <c:y val="-7.6614682983728824E-2"/>
                </c:manualLayout>
              </c:layout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D3B-4685-8E1E-7BCFF086F7C8}"/>
                </c:ext>
              </c:extLst>
            </c:dLbl>
            <c:dLbl>
              <c:idx val="4"/>
              <c:layout>
                <c:manualLayout>
                  <c:x val="0.15330951319613964"/>
                  <c:y val="-3.7439406416068466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AD3B-4685-8E1E-7BCFF086F7C8}"/>
                </c:ext>
              </c:extLst>
            </c:dLbl>
            <c:dLbl>
              <c:idx val="7"/>
              <c:layout>
                <c:manualLayout>
                  <c:x val="0.32093161270210857"/>
                  <c:y val="3.7881908261562486E-2"/>
                </c:manualLayout>
              </c:layout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AD3B-4685-8E1E-7BCFF086F7C8}"/>
                </c:ext>
              </c:extLst>
            </c:dLbl>
            <c:dLbl>
              <c:idx val="8"/>
              <c:layout>
                <c:manualLayout>
                  <c:x val="3.8945782293035261E-2"/>
                  <c:y val="6.3402613212999434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AD3B-4685-8E1E-7BCFF086F7C8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Лист1!$A$2:$A$14</c:f>
              <c:strCache>
                <c:ptCount val="13"/>
                <c:pt idx="0">
                  <c:v>НДФЛ (175 000 руб)</c:v>
                </c:pt>
                <c:pt idx="1">
                  <c:v>Доходы от реализации иного имущества (100 000 руб)</c:v>
                </c:pt>
                <c:pt idx="2">
                  <c:v>Администрации штрафы (2000 руб)</c:v>
                </c:pt>
                <c:pt idx="3">
                  <c:v>Земельный налог с организаций (180 000 руб)</c:v>
                </c:pt>
                <c:pt idx="4">
                  <c:v>Единый сельскохозяйствнный налог (30 000 руб.)</c:v>
                </c:pt>
                <c:pt idx="5">
                  <c:v>Налог на имущество  (40 000 руб)</c:v>
                </c:pt>
                <c:pt idx="6">
                  <c:v>Земельный налог (710 000 руб)</c:v>
                </c:pt>
                <c:pt idx="7">
                  <c:v>Формирование дорожных фондов (1034281 руб)</c:v>
                </c:pt>
                <c:pt idx="8">
                  <c:v>ВУС (74600 руб)</c:v>
                </c:pt>
                <c:pt idx="9">
                  <c:v>Огранизация деятельности административных комиссий(1 400 руб)</c:v>
                </c:pt>
                <c:pt idx="10">
                  <c:v>Дотации ( 644 000 руб)</c:v>
                </c:pt>
                <c:pt idx="11">
                  <c:v>Гос. пошлина за совершение нотар. действий (5 000 руб)</c:v>
                </c:pt>
                <c:pt idx="12">
                  <c:v>Доходы от сдачи в арнеду имущества (10 000 руб)</c:v>
                </c:pt>
              </c:strCache>
            </c:strRef>
          </c:cat>
          <c:val>
            <c:numRef>
              <c:f>Лист1!$B$2:$B$14</c:f>
              <c:numCache>
                <c:formatCode>#,##0</c:formatCode>
                <c:ptCount val="13"/>
                <c:pt idx="0">
                  <c:v>175000</c:v>
                </c:pt>
                <c:pt idx="1">
                  <c:v>100000</c:v>
                </c:pt>
                <c:pt idx="2">
                  <c:v>2000</c:v>
                </c:pt>
                <c:pt idx="3">
                  <c:v>180000</c:v>
                </c:pt>
                <c:pt idx="4">
                  <c:v>30000</c:v>
                </c:pt>
                <c:pt idx="5">
                  <c:v>40000</c:v>
                </c:pt>
                <c:pt idx="6">
                  <c:v>710000</c:v>
                </c:pt>
                <c:pt idx="7">
                  <c:v>1034281</c:v>
                </c:pt>
                <c:pt idx="8">
                  <c:v>74600</c:v>
                </c:pt>
                <c:pt idx="9">
                  <c:v>1400</c:v>
                </c:pt>
                <c:pt idx="10">
                  <c:v>644000</c:v>
                </c:pt>
                <c:pt idx="11" formatCode="General">
                  <c:v>5000</c:v>
                </c:pt>
                <c:pt idx="12">
                  <c:v>10000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AD3B-4685-8E1E-7BCFF086F7C8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t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9.5694001596648884E-2"/>
          <c:y val="8.3116142550663644E-2"/>
          <c:w val="0.81312092261224778"/>
          <c:h val="0.5637515181451410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/>
              <a:t>Структура доходов бюджета на </a:t>
            </a:r>
            <a:r>
              <a:rPr lang="ru-RU" sz="1600" dirty="0" smtClean="0">
                <a:solidFill>
                  <a:srgbClr val="FF0000"/>
                </a:solidFill>
              </a:rPr>
              <a:t>2025 </a:t>
            </a:r>
            <a:r>
              <a:rPr lang="ru-RU" sz="1600" dirty="0">
                <a:solidFill>
                  <a:srgbClr val="FF0000"/>
                </a:solidFill>
              </a:rPr>
              <a:t>г.</a:t>
            </a:r>
            <a:r>
              <a:rPr lang="ru-RU" sz="1600" dirty="0"/>
              <a:t> </a:t>
            </a:r>
          </a:p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i="1" dirty="0" smtClean="0">
                <a:solidFill>
                  <a:srgbClr val="C00000"/>
                </a:solidFill>
              </a:rPr>
              <a:t>(2848618 </a:t>
            </a:r>
            <a:r>
              <a:rPr lang="ru-RU" sz="1400" i="1" dirty="0" err="1" smtClean="0">
                <a:solidFill>
                  <a:srgbClr val="C00000"/>
                </a:solidFill>
              </a:rPr>
              <a:t>руб</a:t>
            </a:r>
            <a:r>
              <a:rPr lang="ru-RU" sz="1400" i="1" dirty="0">
                <a:solidFill>
                  <a:srgbClr val="C00000"/>
                </a:solidFill>
              </a:rPr>
              <a:t>)</a:t>
            </a:r>
            <a:endParaRPr lang="ru-RU" sz="1800" i="1" dirty="0">
              <a:solidFill>
                <a:srgbClr val="C00000"/>
              </a:solidFill>
            </a:endParaRPr>
          </a:p>
        </c:rich>
      </c:tx>
      <c:layout>
        <c:manualLayout>
          <c:xMode val="edge"/>
          <c:yMode val="edge"/>
          <c:x val="0.1069978265766907"/>
          <c:y val="1.221247396835848E-2"/>
        </c:manualLayout>
      </c:layout>
      <c:spPr>
        <a:noFill/>
        <a:ln>
          <a:noFill/>
        </a:ln>
        <a:effectLst/>
      </c:spPr>
    </c:title>
    <c:view3D>
      <c:rotX val="30"/>
      <c:rotY val="46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3481693484292429E-2"/>
          <c:y val="0.64798537452067773"/>
          <c:w val="0.64052682659071603"/>
          <c:h val="0.3455088386578333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0"/>
          <c:dPt>
            <c:idx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D3B-4685-8E1E-7BCFF086F7C8}"/>
              </c:ext>
            </c:extLst>
          </c:dPt>
          <c:dPt>
            <c:idx val="1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D3B-4685-8E1E-7BCFF086F7C8}"/>
              </c:ext>
            </c:extLst>
          </c:dPt>
          <c:dPt>
            <c:idx val="2"/>
            <c:spPr>
              <a:solidFill>
                <a:srgbClr val="92D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D3B-4685-8E1E-7BCFF086F7C8}"/>
              </c:ext>
            </c:extLst>
          </c:dPt>
          <c:dPt>
            <c:idx val="3"/>
            <c:spPr>
              <a:solidFill>
                <a:srgbClr val="0066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D3B-4685-8E1E-7BCFF086F7C8}"/>
              </c:ext>
            </c:extLst>
          </c:dPt>
          <c:dPt>
            <c:idx val="4"/>
            <c:explosion val="0"/>
            <c:spPr>
              <a:solidFill>
                <a:srgbClr val="99CCFF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AD3B-4685-8E1E-7BCFF086F7C8}"/>
              </c:ext>
            </c:extLst>
          </c:dPt>
          <c:dPt>
            <c:idx val="5"/>
            <c:explosion val="12"/>
            <c:spPr>
              <a:solidFill>
                <a:srgbClr val="336699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AD3B-4685-8E1E-7BCFF086F7C8}"/>
              </c:ext>
            </c:extLst>
          </c:dPt>
          <c:dPt>
            <c:idx val="6"/>
            <c:spPr>
              <a:solidFill>
                <a:schemeClr val="tx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AD3B-4685-8E1E-7BCFF086F7C8}"/>
              </c:ext>
            </c:extLst>
          </c:dPt>
          <c:dPt>
            <c:idx val="7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AD3B-4685-8E1E-7BCFF086F7C8}"/>
              </c:ext>
            </c:extLst>
          </c:dPt>
          <c:dPt>
            <c:idx val="8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AD3B-4685-8E1E-7BCFF086F7C8}"/>
              </c:ext>
            </c:extLst>
          </c:dPt>
          <c:dLbls>
            <c:dLbl>
              <c:idx val="3"/>
              <c:layout>
                <c:manualLayout>
                  <c:x val="-0.10941747533174308"/>
                  <c:y val="-7.6614682983728824E-2"/>
                </c:manualLayout>
              </c:layout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D3B-4685-8E1E-7BCFF086F7C8}"/>
                </c:ext>
              </c:extLst>
            </c:dLbl>
            <c:dLbl>
              <c:idx val="4"/>
              <c:layout>
                <c:manualLayout>
                  <c:x val="-0.13452705630645145"/>
                  <c:y val="-2.1156107791590443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AD3B-4685-8E1E-7BCFF086F7C8}"/>
                </c:ext>
              </c:extLst>
            </c:dLbl>
            <c:dLbl>
              <c:idx val="7"/>
              <c:layout>
                <c:manualLayout>
                  <c:x val="0.32093161270210857"/>
                  <c:y val="3.7881908261562486E-2"/>
                </c:manualLayout>
              </c:layout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AD3B-4685-8E1E-7BCFF086F7C8}"/>
                </c:ext>
              </c:extLst>
            </c:dLbl>
            <c:dLbl>
              <c:idx val="8"/>
              <c:layout>
                <c:manualLayout>
                  <c:x val="3.8945782293035261E-2"/>
                  <c:y val="6.3402613212999434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AD3B-4685-8E1E-7BCFF086F7C8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Лист1!$A$2:$A$14</c:f>
              <c:strCache>
                <c:ptCount val="12"/>
                <c:pt idx="0">
                  <c:v>НДФЛ (175 000 руб)</c:v>
                </c:pt>
                <c:pt idx="1">
                  <c:v>Земельный налог с организаций (180 000 руб)</c:v>
                </c:pt>
                <c:pt idx="2">
                  <c:v>Единый сельскохозяйственный налог (30 000 руб)</c:v>
                </c:pt>
                <c:pt idx="3">
                  <c:v>Налог на имущество  (40 000 руб)</c:v>
                </c:pt>
                <c:pt idx="4">
                  <c:v>Земельный налог (710 000 руб)</c:v>
                </c:pt>
                <c:pt idx="5">
                  <c:v>Формирование дорожных фондов (973918 руб)</c:v>
                </c:pt>
                <c:pt idx="6">
                  <c:v>ВУС (77300 руб)</c:v>
                </c:pt>
                <c:pt idx="7">
                  <c:v>Огранизация деятельности административных комиссий (1 400 руб)</c:v>
                </c:pt>
                <c:pt idx="8">
                  <c:v>Дотации (644 000 руб)</c:v>
                </c:pt>
                <c:pt idx="9">
                  <c:v>Гос. пошлина за совершение нотар. действий (5 000 руб)</c:v>
                </c:pt>
                <c:pt idx="10">
                  <c:v>Доходы от сдачи в арнеду имущества (10 000 руб)</c:v>
                </c:pt>
                <c:pt idx="11">
                  <c:v>Администрации штрафы (2000 руб)</c:v>
                </c:pt>
              </c:strCache>
            </c:strRef>
          </c:cat>
          <c:val>
            <c:numRef>
              <c:f>Лист1!$B$2:$B$14</c:f>
              <c:numCache>
                <c:formatCode>#,##0</c:formatCode>
                <c:ptCount val="13"/>
                <c:pt idx="0">
                  <c:v>175000</c:v>
                </c:pt>
                <c:pt idx="1">
                  <c:v>180000</c:v>
                </c:pt>
                <c:pt idx="2">
                  <c:v>30000</c:v>
                </c:pt>
                <c:pt idx="3">
                  <c:v>40000</c:v>
                </c:pt>
                <c:pt idx="4">
                  <c:v>710000</c:v>
                </c:pt>
                <c:pt idx="5">
                  <c:v>973918</c:v>
                </c:pt>
                <c:pt idx="6">
                  <c:v>77300</c:v>
                </c:pt>
                <c:pt idx="7">
                  <c:v>1400</c:v>
                </c:pt>
                <c:pt idx="8">
                  <c:v>644000</c:v>
                </c:pt>
                <c:pt idx="9" formatCode="#,##0.00">
                  <c:v>5000</c:v>
                </c:pt>
                <c:pt idx="10">
                  <c:v>10000</c:v>
                </c:pt>
                <c:pt idx="11" formatCode="General">
                  <c:v>2000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AD3B-4685-8E1E-7BCFF086F7C8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t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9.3439449931999735E-2"/>
          <c:y val="0.10347026583126079"/>
          <c:w val="0.81312092261224778"/>
          <c:h val="0.53717207824573743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5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Общий объем </a:t>
            </a:r>
            <a:r>
              <a:rPr lang="ru-RU" dirty="0">
                <a:solidFill>
                  <a:srgbClr val="FF0000"/>
                </a:solidFill>
              </a:rPr>
              <a:t>расходов</a:t>
            </a:r>
            <a:r>
              <a:rPr lang="ru-RU" dirty="0"/>
              <a:t> на </a:t>
            </a:r>
            <a:r>
              <a:rPr lang="ru-RU" dirty="0" smtClean="0"/>
              <a:t>2023-2024 </a:t>
            </a:r>
            <a:r>
              <a:rPr lang="ru-RU" dirty="0"/>
              <a:t>гг. в сравнении с </a:t>
            </a:r>
            <a:r>
              <a:rPr lang="ru-RU" dirty="0" smtClean="0"/>
              <a:t>2022 </a:t>
            </a:r>
            <a:r>
              <a:rPr lang="ru-RU" dirty="0"/>
              <a:t>г.</a:t>
            </a:r>
          </a:p>
        </c:rich>
      </c:tx>
      <c:layout>
        <c:manualLayout>
          <c:xMode val="edge"/>
          <c:yMode val="edge"/>
          <c:x val="0.17795630637079504"/>
          <c:y val="7.0312495674674409E-3"/>
        </c:manualLayout>
      </c:layout>
      <c:spPr>
        <a:noFill/>
        <a:ln>
          <a:noFill/>
        </a:ln>
        <a:effectLst/>
      </c:spPr>
    </c:title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7847218086849426"/>
          <c:y val="0.16492967735422753"/>
          <c:w val="0.78948335113709456"/>
          <c:h val="0.71602370103200652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Общий объем расходов на 2023-2025 гг. в сравнении с 2022 г.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dLbls>
            <c:dLbl>
              <c:idx val="0"/>
              <c:layout>
                <c:manualLayout>
                  <c:x val="2.485270426872695E-2"/>
                  <c:y val="-0.3679687273641293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0BF-4AE1-BF0B-925E15506F74}"/>
                </c:ext>
              </c:extLst>
            </c:dLbl>
            <c:dLbl>
              <c:idx val="1"/>
              <c:layout>
                <c:manualLayout>
                  <c:x val="1.8583275502069743E-2"/>
                  <c:y val="-0.32578122995932446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0BF-4AE1-BF0B-925E15506F74}"/>
                </c:ext>
              </c:extLst>
            </c:dLbl>
            <c:dLbl>
              <c:idx val="2"/>
              <c:layout>
                <c:manualLayout>
                  <c:x val="2.4978082378441579E-2"/>
                  <c:y val="-0.32343748010350148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0BF-4AE1-BF0B-925E15506F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4129662</c:v>
                </c:pt>
                <c:pt idx="1">
                  <c:v>3152696</c:v>
                </c:pt>
                <c:pt idx="2">
                  <c:v>3006281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DF1-40AB-AFE8-2434ED67B11F}"/>
            </c:ext>
          </c:extLst>
        </c:ser>
        <c:shape val="box"/>
        <c:axId val="131771008"/>
        <c:axId val="131773184"/>
        <c:axId val="0"/>
      </c:bar3DChart>
      <c:catAx>
        <c:axId val="131771008"/>
        <c:scaling>
          <c:orientation val="minMax"/>
        </c:scaling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/>
                  <a:t>годы</a:t>
                </a:r>
              </a:p>
            </c:rich>
          </c:tx>
          <c:layout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1773184"/>
        <c:crosses val="autoZero"/>
        <c:auto val="1"/>
        <c:lblAlgn val="ctr"/>
        <c:lblOffset val="100"/>
      </c:catAx>
      <c:valAx>
        <c:axId val="13177318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/>
                  <a:t>тыс руб</a:t>
                </a:r>
              </a:p>
            </c:rich>
          </c:tx>
          <c:layout>
            <c:manualLayout>
              <c:xMode val="edge"/>
              <c:yMode val="edge"/>
              <c:x val="5.1529251874680077E-2"/>
              <c:y val="0.51003558624288969"/>
            </c:manualLayout>
          </c:layout>
          <c:spPr>
            <a:noFill/>
            <a:ln>
              <a:noFill/>
            </a:ln>
            <a:effectLst/>
          </c:spPr>
        </c:title>
        <c:numFmt formatCode="#,##0.0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1771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/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alpha val="0"/>
            </a:schemeClr>
          </a:gs>
          <a:gs pos="50000">
            <a:schemeClr val="phClr"/>
          </a:gs>
        </a:gsLst>
        <a:lin ang="5400000" scaled="0"/>
      </a:gradFill>
      <a:sp3d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F56E77-EC54-4605-B152-E6F385132E65}" type="doc">
      <dgm:prSet loTypeId="urn:microsoft.com/office/officeart/2005/8/layout/balance1" loCatId="relationship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3396AC7-73BA-4251-BF67-431570F94FFB}">
      <dgm:prSet phldrT="[Текст]" custT="1"/>
      <dgm:spPr/>
      <dgm:t>
        <a:bodyPr/>
        <a:lstStyle/>
        <a:p>
          <a:endParaRPr lang="ru-RU" sz="1900" dirty="0" smtClean="0"/>
        </a:p>
        <a:p>
          <a:endParaRPr lang="ru-RU" sz="1900" dirty="0" smtClean="0"/>
        </a:p>
        <a:p>
          <a:r>
            <a:rPr lang="ru-RU" sz="1600" dirty="0" smtClean="0"/>
            <a:t>3152,696</a:t>
          </a:r>
          <a:endParaRPr lang="ru-RU" sz="1600" dirty="0"/>
        </a:p>
        <a:p>
          <a:endParaRPr lang="ru-RU" sz="1900" dirty="0"/>
        </a:p>
        <a:p>
          <a:endParaRPr lang="ru-RU" sz="1900" dirty="0"/>
        </a:p>
      </dgm:t>
    </dgm:pt>
    <dgm:pt modelId="{930A1F1F-05C5-4FC3-AD65-D2169B47D24F}" type="parTrans" cxnId="{643ECFF2-7C14-440F-97DD-44F98418D487}">
      <dgm:prSet/>
      <dgm:spPr/>
      <dgm:t>
        <a:bodyPr/>
        <a:lstStyle/>
        <a:p>
          <a:endParaRPr lang="ru-RU"/>
        </a:p>
      </dgm:t>
    </dgm:pt>
    <dgm:pt modelId="{46BB354C-956A-4322-99A6-2F35C24B0649}" type="sibTrans" cxnId="{643ECFF2-7C14-440F-97DD-44F98418D487}">
      <dgm:prSet/>
      <dgm:spPr/>
      <dgm:t>
        <a:bodyPr/>
        <a:lstStyle/>
        <a:p>
          <a:endParaRPr lang="ru-RU"/>
        </a:p>
      </dgm:t>
    </dgm:pt>
    <dgm:pt modelId="{344065E7-3BD0-4B22-A19C-A1B0F166D400}">
      <dgm:prSet phldrT="[Текст]" custT="1"/>
      <dgm:spPr/>
      <dgm:t>
        <a:bodyPr>
          <a:sp3d extrusionH="57150">
            <a:bevelT h="25400" prst="softRound"/>
          </a:sp3d>
        </a:bodyPr>
        <a:lstStyle/>
        <a:p>
          <a:r>
            <a:rPr lang="ru-RU" sz="2000" dirty="0">
              <a:solidFill>
                <a:schemeClr val="tx2">
                  <a:lumMod val="75000"/>
                </a:schemeClr>
              </a:solidFill>
              <a:latin typeface="Akrobat Black" panose="00000A00000000000000" pitchFamily="50" charset="-52"/>
            </a:rPr>
            <a:t>Доходы</a:t>
          </a:r>
        </a:p>
      </dgm:t>
    </dgm:pt>
    <dgm:pt modelId="{15B0D2F1-F19D-4627-99B5-D4BDE1269235}" type="sibTrans" cxnId="{7922126A-8FD7-4C29-A55F-D6883DF43C95}">
      <dgm:prSet/>
      <dgm:spPr/>
      <dgm:t>
        <a:bodyPr/>
        <a:lstStyle/>
        <a:p>
          <a:endParaRPr lang="ru-RU"/>
        </a:p>
      </dgm:t>
    </dgm:pt>
    <dgm:pt modelId="{2777E581-6843-4B75-A6DF-25F4E216849D}" type="parTrans" cxnId="{7922126A-8FD7-4C29-A55F-D6883DF43C95}">
      <dgm:prSet/>
      <dgm:spPr/>
      <dgm:t>
        <a:bodyPr/>
        <a:lstStyle/>
        <a:p>
          <a:endParaRPr lang="ru-RU"/>
        </a:p>
      </dgm:t>
    </dgm:pt>
    <dgm:pt modelId="{90AE31A9-B38B-4BF7-A932-FC6EE8D58ADA}">
      <dgm:prSet phldrT="[Текст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ru-RU" sz="1600" dirty="0" smtClean="0"/>
            <a:t>3152,696</a:t>
          </a:r>
          <a:endParaRPr lang="ru-RU" sz="1600" dirty="0"/>
        </a:p>
      </dgm:t>
    </dgm:pt>
    <dgm:pt modelId="{531BABD3-3EA2-4748-AA86-B73083B4C35F}" type="sibTrans" cxnId="{13E1B355-C2DF-4391-A960-AC6B3F6BB948}">
      <dgm:prSet/>
      <dgm:spPr/>
      <dgm:t>
        <a:bodyPr/>
        <a:lstStyle/>
        <a:p>
          <a:endParaRPr lang="ru-RU"/>
        </a:p>
      </dgm:t>
    </dgm:pt>
    <dgm:pt modelId="{A2D6F08E-57B9-4090-AD3C-A61A47F9DB16}" type="parTrans" cxnId="{13E1B355-C2DF-4391-A960-AC6B3F6BB948}">
      <dgm:prSet/>
      <dgm:spPr/>
      <dgm:t>
        <a:bodyPr/>
        <a:lstStyle/>
        <a:p>
          <a:endParaRPr lang="ru-RU"/>
        </a:p>
      </dgm:t>
    </dgm:pt>
    <dgm:pt modelId="{A7D43639-633F-4BD1-8611-364A5D08B528}">
      <dgm:prSet phldrT="[Текст]"/>
      <dgm:spPr/>
      <dgm:t>
        <a:bodyPr>
          <a:sp3d extrusionH="57150">
            <a:bevelT h="25400" prst="softRound"/>
          </a:sp3d>
        </a:bodyPr>
        <a:lstStyle/>
        <a:p>
          <a:r>
            <a:rPr lang="ru-RU" dirty="0">
              <a:solidFill>
                <a:schemeClr val="accent3">
                  <a:lumMod val="75000"/>
                </a:schemeClr>
              </a:solidFill>
              <a:latin typeface="Akrobat Black" panose="00000A00000000000000" pitchFamily="50" charset="-52"/>
            </a:rPr>
            <a:t>Расходы</a:t>
          </a:r>
        </a:p>
      </dgm:t>
    </dgm:pt>
    <dgm:pt modelId="{B191A35E-38D6-4F27-A845-ADE80AED306A}" type="sibTrans" cxnId="{C82050A4-02B2-44D5-AFF0-75CED7F16A73}">
      <dgm:prSet/>
      <dgm:spPr/>
      <dgm:t>
        <a:bodyPr/>
        <a:lstStyle/>
        <a:p>
          <a:endParaRPr lang="ru-RU"/>
        </a:p>
      </dgm:t>
    </dgm:pt>
    <dgm:pt modelId="{8B4E43BD-B30E-4606-B805-595866E917F0}" type="parTrans" cxnId="{C82050A4-02B2-44D5-AFF0-75CED7F16A73}">
      <dgm:prSet/>
      <dgm:spPr/>
      <dgm:t>
        <a:bodyPr/>
        <a:lstStyle/>
        <a:p>
          <a:endParaRPr lang="ru-RU"/>
        </a:p>
      </dgm:t>
    </dgm:pt>
    <dgm:pt modelId="{73556CA5-04EC-412C-8655-DADD403BCF3D}" type="pres">
      <dgm:prSet presAssocID="{50F56E77-EC54-4605-B152-E6F385132E65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36A165D-E652-4C05-85C3-D26AC9A6B807}" type="pres">
      <dgm:prSet presAssocID="{50F56E77-EC54-4605-B152-E6F385132E65}" presName="dummyMaxCanvas" presStyleCnt="0"/>
      <dgm:spPr/>
    </dgm:pt>
    <dgm:pt modelId="{9A3EB4B4-FA4A-48D5-85A9-379BB5CCBD62}" type="pres">
      <dgm:prSet presAssocID="{50F56E77-EC54-4605-B152-E6F385132E65}" presName="parentComposite" presStyleCnt="0"/>
      <dgm:spPr/>
    </dgm:pt>
    <dgm:pt modelId="{F603135C-D9DD-43BA-B3F6-9E04ECB5EBCE}" type="pres">
      <dgm:prSet presAssocID="{50F56E77-EC54-4605-B152-E6F385132E65}" presName="parent1" presStyleLbl="alignAccFollowNode1" presStyleIdx="0" presStyleCnt="4" custLinFactNeighborX="7159" custLinFactNeighborY="2886">
        <dgm:presLayoutVars>
          <dgm:chMax val="4"/>
        </dgm:presLayoutVars>
      </dgm:prSet>
      <dgm:spPr/>
      <dgm:t>
        <a:bodyPr/>
        <a:lstStyle/>
        <a:p>
          <a:endParaRPr lang="ru-RU"/>
        </a:p>
      </dgm:t>
    </dgm:pt>
    <dgm:pt modelId="{96EAC3CF-70EC-4C88-870F-D9244A5C8DBA}" type="pres">
      <dgm:prSet presAssocID="{50F56E77-EC54-4605-B152-E6F385132E65}" presName="parent2" presStyleLbl="alignAccFollowNode1" presStyleIdx="1" presStyleCnt="4" custLinFactNeighborX="9247" custLinFactNeighborY="796">
        <dgm:presLayoutVars>
          <dgm:chMax val="4"/>
        </dgm:presLayoutVars>
      </dgm:prSet>
      <dgm:spPr/>
      <dgm:t>
        <a:bodyPr/>
        <a:lstStyle/>
        <a:p>
          <a:endParaRPr lang="ru-RU"/>
        </a:p>
      </dgm:t>
    </dgm:pt>
    <dgm:pt modelId="{68AFCB76-BA34-4A01-BEC3-8AE1FA94F51D}" type="pres">
      <dgm:prSet presAssocID="{50F56E77-EC54-4605-B152-E6F385132E65}" presName="childrenComposite" presStyleCnt="0"/>
      <dgm:spPr/>
    </dgm:pt>
    <dgm:pt modelId="{7778C367-1001-4CD9-AE7A-4AED719BA123}" type="pres">
      <dgm:prSet presAssocID="{50F56E77-EC54-4605-B152-E6F385132E65}" presName="dummyMaxCanvas_ChildArea" presStyleCnt="0"/>
      <dgm:spPr/>
    </dgm:pt>
    <dgm:pt modelId="{892F90A3-553C-4D18-9F55-5E48F0D0C381}" type="pres">
      <dgm:prSet presAssocID="{50F56E77-EC54-4605-B152-E6F385132E65}" presName="fulcrum" presStyleLbl="alignAccFollowNode1" presStyleIdx="2" presStyleCnt="4"/>
      <dgm:spPr/>
    </dgm:pt>
    <dgm:pt modelId="{F2990F73-0BDC-4D93-B298-2B5521EE1828}" type="pres">
      <dgm:prSet presAssocID="{50F56E77-EC54-4605-B152-E6F385132E65}" presName="balance_11" presStyleLbl="alignAccFollowNode1" presStyleIdx="3" presStyleCnt="4">
        <dgm:presLayoutVars>
          <dgm:bulletEnabled val="1"/>
        </dgm:presLayoutVars>
      </dgm:prSet>
      <dgm:spPr/>
    </dgm:pt>
    <dgm:pt modelId="{EC98049D-A0A3-4615-9275-D19976CC09D4}" type="pres">
      <dgm:prSet presAssocID="{50F56E77-EC54-4605-B152-E6F385132E65}" presName="left_11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55CE32-DAB7-4350-B1A1-DD4DE923A765}" type="pres">
      <dgm:prSet presAssocID="{50F56E77-EC54-4605-B152-E6F385132E65}" presName="right_11_1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43ECFF2-7C14-440F-97DD-44F98418D487}" srcId="{A7D43639-633F-4BD1-8611-364A5D08B528}" destId="{E3396AC7-73BA-4251-BF67-431570F94FFB}" srcOrd="0" destOrd="0" parTransId="{930A1F1F-05C5-4FC3-AD65-D2169B47D24F}" sibTransId="{46BB354C-956A-4322-99A6-2F35C24B0649}"/>
    <dgm:cxn modelId="{74B6C742-5561-4203-8E2D-50F99CD901B6}" type="presOf" srcId="{50F56E77-EC54-4605-B152-E6F385132E65}" destId="{73556CA5-04EC-412C-8655-DADD403BCF3D}" srcOrd="0" destOrd="0" presId="urn:microsoft.com/office/officeart/2005/8/layout/balance1"/>
    <dgm:cxn modelId="{7922126A-8FD7-4C29-A55F-D6883DF43C95}" srcId="{50F56E77-EC54-4605-B152-E6F385132E65}" destId="{344065E7-3BD0-4B22-A19C-A1B0F166D400}" srcOrd="0" destOrd="0" parTransId="{2777E581-6843-4B75-A6DF-25F4E216849D}" sibTransId="{15B0D2F1-F19D-4627-99B5-D4BDE1269235}"/>
    <dgm:cxn modelId="{13E1B355-C2DF-4391-A960-AC6B3F6BB948}" srcId="{344065E7-3BD0-4B22-A19C-A1B0F166D400}" destId="{90AE31A9-B38B-4BF7-A932-FC6EE8D58ADA}" srcOrd="0" destOrd="0" parTransId="{A2D6F08E-57B9-4090-AD3C-A61A47F9DB16}" sibTransId="{531BABD3-3EA2-4748-AA86-B73083B4C35F}"/>
    <dgm:cxn modelId="{E2188218-A006-4A6F-B397-61473B25029D}" type="presOf" srcId="{A7D43639-633F-4BD1-8611-364A5D08B528}" destId="{96EAC3CF-70EC-4C88-870F-D9244A5C8DBA}" srcOrd="0" destOrd="0" presId="urn:microsoft.com/office/officeart/2005/8/layout/balance1"/>
    <dgm:cxn modelId="{C3C9F889-5A66-4163-A6C1-CC45AC08AEEB}" type="presOf" srcId="{E3396AC7-73BA-4251-BF67-431570F94FFB}" destId="{7855CE32-DAB7-4350-B1A1-DD4DE923A765}" srcOrd="0" destOrd="0" presId="urn:microsoft.com/office/officeart/2005/8/layout/balance1"/>
    <dgm:cxn modelId="{77FF95E5-AC3B-4956-8791-CE83C913838D}" type="presOf" srcId="{90AE31A9-B38B-4BF7-A932-FC6EE8D58ADA}" destId="{EC98049D-A0A3-4615-9275-D19976CC09D4}" srcOrd="0" destOrd="0" presId="urn:microsoft.com/office/officeart/2005/8/layout/balance1"/>
    <dgm:cxn modelId="{C82050A4-02B2-44D5-AFF0-75CED7F16A73}" srcId="{50F56E77-EC54-4605-B152-E6F385132E65}" destId="{A7D43639-633F-4BD1-8611-364A5D08B528}" srcOrd="1" destOrd="0" parTransId="{8B4E43BD-B30E-4606-B805-595866E917F0}" sibTransId="{B191A35E-38D6-4F27-A845-ADE80AED306A}"/>
    <dgm:cxn modelId="{389AA3F5-0B6F-446C-8B79-F77ADD92379D}" type="presOf" srcId="{344065E7-3BD0-4B22-A19C-A1B0F166D400}" destId="{F603135C-D9DD-43BA-B3F6-9E04ECB5EBCE}" srcOrd="0" destOrd="0" presId="urn:microsoft.com/office/officeart/2005/8/layout/balance1"/>
    <dgm:cxn modelId="{9ADC20BB-4F59-4B41-A254-2B7B1553D6CC}" type="presParOf" srcId="{73556CA5-04EC-412C-8655-DADD403BCF3D}" destId="{836A165D-E652-4C05-85C3-D26AC9A6B807}" srcOrd="0" destOrd="0" presId="urn:microsoft.com/office/officeart/2005/8/layout/balance1"/>
    <dgm:cxn modelId="{3A1C83B6-76BD-4EDF-BADE-549392B88D18}" type="presParOf" srcId="{73556CA5-04EC-412C-8655-DADD403BCF3D}" destId="{9A3EB4B4-FA4A-48D5-85A9-379BB5CCBD62}" srcOrd="1" destOrd="0" presId="urn:microsoft.com/office/officeart/2005/8/layout/balance1"/>
    <dgm:cxn modelId="{DF2F39FE-2B31-48EE-817B-48427056AE0C}" type="presParOf" srcId="{9A3EB4B4-FA4A-48D5-85A9-379BB5CCBD62}" destId="{F603135C-D9DD-43BA-B3F6-9E04ECB5EBCE}" srcOrd="0" destOrd="0" presId="urn:microsoft.com/office/officeart/2005/8/layout/balance1"/>
    <dgm:cxn modelId="{EBACD467-846E-4012-B6B1-3F19D1DD5AA6}" type="presParOf" srcId="{9A3EB4B4-FA4A-48D5-85A9-379BB5CCBD62}" destId="{96EAC3CF-70EC-4C88-870F-D9244A5C8DBA}" srcOrd="1" destOrd="0" presId="urn:microsoft.com/office/officeart/2005/8/layout/balance1"/>
    <dgm:cxn modelId="{D3F15771-200D-443B-BA84-E5C9B718A04A}" type="presParOf" srcId="{73556CA5-04EC-412C-8655-DADD403BCF3D}" destId="{68AFCB76-BA34-4A01-BEC3-8AE1FA94F51D}" srcOrd="2" destOrd="0" presId="urn:microsoft.com/office/officeart/2005/8/layout/balance1"/>
    <dgm:cxn modelId="{F6566EF1-6310-4B26-8D3F-537D28F024C6}" type="presParOf" srcId="{68AFCB76-BA34-4A01-BEC3-8AE1FA94F51D}" destId="{7778C367-1001-4CD9-AE7A-4AED719BA123}" srcOrd="0" destOrd="0" presId="urn:microsoft.com/office/officeart/2005/8/layout/balance1"/>
    <dgm:cxn modelId="{3BD4CE98-B231-4AD5-B6BF-F596EB0A4B11}" type="presParOf" srcId="{68AFCB76-BA34-4A01-BEC3-8AE1FA94F51D}" destId="{892F90A3-553C-4D18-9F55-5E48F0D0C381}" srcOrd="1" destOrd="0" presId="urn:microsoft.com/office/officeart/2005/8/layout/balance1"/>
    <dgm:cxn modelId="{97D7D72D-A7AA-43C2-8B40-D2C19E75EE16}" type="presParOf" srcId="{68AFCB76-BA34-4A01-BEC3-8AE1FA94F51D}" destId="{F2990F73-0BDC-4D93-B298-2B5521EE1828}" srcOrd="2" destOrd="0" presId="urn:microsoft.com/office/officeart/2005/8/layout/balance1"/>
    <dgm:cxn modelId="{CE49629B-70AE-438B-B994-CFF761DFEB97}" type="presParOf" srcId="{68AFCB76-BA34-4A01-BEC3-8AE1FA94F51D}" destId="{EC98049D-A0A3-4615-9275-D19976CC09D4}" srcOrd="3" destOrd="0" presId="urn:microsoft.com/office/officeart/2005/8/layout/balance1"/>
    <dgm:cxn modelId="{B9A5435A-F938-4184-98BA-2373D594472A}" type="presParOf" srcId="{68AFCB76-BA34-4A01-BEC3-8AE1FA94F51D}" destId="{7855CE32-DAB7-4350-B1A1-DD4DE923A765}" srcOrd="4" destOrd="0" presId="urn:microsoft.com/office/officeart/2005/8/layout/balance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603135C-D9DD-43BA-B3F6-9E04ECB5EBCE}">
      <dsp:nvSpPr>
        <dsp:cNvPr id="0" name=""/>
        <dsp:cNvSpPr/>
      </dsp:nvSpPr>
      <dsp:spPr>
        <a:xfrm>
          <a:off x="917736" y="22005"/>
          <a:ext cx="1372461" cy="76247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  <a:sp3d extrusionH="57150">
            <a:bevelT h="25400" prst="softRound"/>
          </a:sp3d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>
              <a:solidFill>
                <a:schemeClr val="tx2">
                  <a:lumMod val="75000"/>
                </a:schemeClr>
              </a:solidFill>
              <a:latin typeface="Akrobat Black" panose="00000A00000000000000" pitchFamily="50" charset="-52"/>
            </a:rPr>
            <a:t>Доходы</a:t>
          </a:r>
        </a:p>
      </dsp:txBody>
      <dsp:txXfrm>
        <a:off x="917736" y="22005"/>
        <a:ext cx="1372461" cy="762478"/>
      </dsp:txXfrm>
    </dsp:sp>
    <dsp:sp modelId="{96EAC3CF-70EC-4C88-870F-D9244A5C8DBA}">
      <dsp:nvSpPr>
        <dsp:cNvPr id="0" name=""/>
        <dsp:cNvSpPr/>
      </dsp:nvSpPr>
      <dsp:spPr>
        <a:xfrm>
          <a:off x="2928838" y="6069"/>
          <a:ext cx="1372461" cy="76247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  <a:sp3d extrusionH="57150">
            <a:bevelT h="25400" prst="softRound"/>
          </a:sp3d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>
              <a:solidFill>
                <a:schemeClr val="accent3">
                  <a:lumMod val="75000"/>
                </a:schemeClr>
              </a:solidFill>
              <a:latin typeface="Akrobat Black" panose="00000A00000000000000" pitchFamily="50" charset="-52"/>
            </a:rPr>
            <a:t>Расходы</a:t>
          </a:r>
        </a:p>
      </dsp:txBody>
      <dsp:txXfrm>
        <a:off x="2928838" y="6069"/>
        <a:ext cx="1372461" cy="762478"/>
      </dsp:txXfrm>
    </dsp:sp>
    <dsp:sp modelId="{892F90A3-553C-4D18-9F55-5E48F0D0C381}">
      <dsp:nvSpPr>
        <dsp:cNvPr id="0" name=""/>
        <dsp:cNvSpPr/>
      </dsp:nvSpPr>
      <dsp:spPr>
        <a:xfrm>
          <a:off x="2211005" y="3240534"/>
          <a:ext cx="571859" cy="571859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DF8833E-CD36-4F71-BD2B-F2CB28FA426E}">
      <dsp:nvSpPr>
        <dsp:cNvPr id="0" name=""/>
        <dsp:cNvSpPr/>
      </dsp:nvSpPr>
      <dsp:spPr>
        <a:xfrm>
          <a:off x="780833" y="2995486"/>
          <a:ext cx="3432202" cy="24000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D2ED8FC-4312-456D-B118-2912EB4F2B1E}">
      <dsp:nvSpPr>
        <dsp:cNvPr id="0" name=""/>
        <dsp:cNvSpPr/>
      </dsp:nvSpPr>
      <dsp:spPr>
        <a:xfrm>
          <a:off x="2829428" y="2341334"/>
          <a:ext cx="1369416" cy="63800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</dsp:txBody>
      <dsp:txXfrm>
        <a:off x="2829428" y="2341334"/>
        <a:ext cx="1369416" cy="638008"/>
      </dsp:txXfrm>
    </dsp:sp>
    <dsp:sp modelId="{9EAD2ABF-C096-477D-A52D-AD5B9366686C}">
      <dsp:nvSpPr>
        <dsp:cNvPr id="0" name=""/>
        <dsp:cNvSpPr/>
      </dsp:nvSpPr>
      <dsp:spPr>
        <a:xfrm rot="240000">
          <a:off x="2866858" y="1684909"/>
          <a:ext cx="1369416" cy="63800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</dsp:txBody>
      <dsp:txXfrm rot="240000">
        <a:off x="2866858" y="1684909"/>
        <a:ext cx="1369416" cy="638008"/>
      </dsp:txXfrm>
    </dsp:sp>
    <dsp:sp modelId="{8E644912-E53A-4499-A03D-7F0195022F02}">
      <dsp:nvSpPr>
        <dsp:cNvPr id="0" name=""/>
        <dsp:cNvSpPr/>
      </dsp:nvSpPr>
      <dsp:spPr>
        <a:xfrm rot="240000">
          <a:off x="2906206" y="1008621"/>
          <a:ext cx="1369416" cy="63800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</dsp:txBody>
      <dsp:txXfrm rot="240000">
        <a:off x="2906206" y="1008621"/>
        <a:ext cx="1369416" cy="638008"/>
      </dsp:txXfrm>
    </dsp:sp>
    <dsp:sp modelId="{678C9879-99F3-43EB-A995-86C0D44A23BD}">
      <dsp:nvSpPr>
        <dsp:cNvPr id="0" name=""/>
        <dsp:cNvSpPr/>
      </dsp:nvSpPr>
      <dsp:spPr>
        <a:xfrm rot="240000">
          <a:off x="878190" y="2258174"/>
          <a:ext cx="1369416" cy="638008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</dsp:txBody>
      <dsp:txXfrm rot="240000">
        <a:off x="878190" y="2258174"/>
        <a:ext cx="1369416" cy="638008"/>
      </dsp:txXfrm>
    </dsp:sp>
    <dsp:sp modelId="{9C7E255A-7288-4158-A655-F7E6F11388C1}">
      <dsp:nvSpPr>
        <dsp:cNvPr id="0" name=""/>
        <dsp:cNvSpPr/>
      </dsp:nvSpPr>
      <dsp:spPr>
        <a:xfrm rot="240000">
          <a:off x="927751" y="1571943"/>
          <a:ext cx="1369416" cy="638008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</dsp:txBody>
      <dsp:txXfrm rot="240000">
        <a:off x="927751" y="1571943"/>
        <a:ext cx="1369416" cy="6380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0.18252</cdr:x>
      <cdr:y>0.5</cdr:y>
    </cdr:from>
    <cdr:to>
      <cdr:x>0.27591</cdr:x>
      <cdr:y>0.63813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="" xmlns:a16="http://schemas.microsoft.com/office/drawing/2014/main" id="{EA66D33E-92FC-4019-B207-6EE23873EF06}"/>
            </a:ext>
          </a:extLst>
        </cdr:cNvPr>
        <cdr:cNvSpPr txBox="1"/>
      </cdr:nvSpPr>
      <cdr:spPr>
        <a:xfrm xmlns:a="http://schemas.openxmlformats.org/drawingml/2006/main">
          <a:off x="1358901" y="911753"/>
          <a:ext cx="695325" cy="2518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>
              <a:latin typeface="Akrobat Black" panose="00000A00000000000000" pitchFamily="50" charset="-52"/>
            </a:rPr>
            <a:t>Доходы</a:t>
          </a:r>
        </a:p>
      </cdr:txBody>
    </cdr:sp>
  </cdr:relSizeAnchor>
  <cdr:relSizeAnchor xmlns:cdr="http://schemas.openxmlformats.org/drawingml/2006/chartDrawing">
    <cdr:from>
      <cdr:x>0.29126</cdr:x>
      <cdr:y>0.2063</cdr:y>
    </cdr:from>
    <cdr:to>
      <cdr:x>0.40512</cdr:x>
      <cdr:y>0.34444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="" xmlns:a16="http://schemas.microsoft.com/office/drawing/2014/main" id="{0517E1E1-2AC8-49B3-BA9D-1D9E0857942C}"/>
            </a:ext>
          </a:extLst>
        </cdr:cNvPr>
        <cdr:cNvSpPr txBox="1"/>
      </cdr:nvSpPr>
      <cdr:spPr>
        <a:xfrm xmlns:a="http://schemas.openxmlformats.org/drawingml/2006/main">
          <a:off x="2168526" y="376197"/>
          <a:ext cx="847725" cy="2518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>
              <a:solidFill>
                <a:schemeClr val="accent5">
                  <a:lumMod val="50000"/>
                </a:schemeClr>
              </a:solidFill>
              <a:latin typeface="Akrobat Black" panose="00000A00000000000000" pitchFamily="50" charset="-52"/>
            </a:rPr>
            <a:t>Расходы</a:t>
          </a:r>
        </a:p>
      </cdr:txBody>
    </cdr:sp>
  </cdr:relSizeAnchor>
  <cdr:relSizeAnchor xmlns:cdr="http://schemas.openxmlformats.org/drawingml/2006/chartDrawing">
    <cdr:from>
      <cdr:x>0.57655</cdr:x>
      <cdr:y>0.20749</cdr:y>
    </cdr:from>
    <cdr:to>
      <cdr:x>0.66994</cdr:x>
      <cdr:y>0.34562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="" xmlns:a16="http://schemas.microsoft.com/office/drawing/2014/main" id="{4A3281F0-7106-4095-85DF-92131E01C5F0}"/>
            </a:ext>
          </a:extLst>
        </cdr:cNvPr>
        <cdr:cNvSpPr txBox="1"/>
      </cdr:nvSpPr>
      <cdr:spPr>
        <a:xfrm xmlns:a="http://schemas.openxmlformats.org/drawingml/2006/main">
          <a:off x="4292601" y="378353"/>
          <a:ext cx="695325" cy="2518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>
              <a:latin typeface="Akrobat Black" panose="00000A00000000000000" pitchFamily="50" charset="-52"/>
            </a:rPr>
            <a:t>Доходы</a:t>
          </a:r>
        </a:p>
      </cdr:txBody>
    </cdr:sp>
  </cdr:relSizeAnchor>
  <cdr:relSizeAnchor xmlns:cdr="http://schemas.openxmlformats.org/drawingml/2006/chartDrawing">
    <cdr:from>
      <cdr:x>0.68785</cdr:x>
      <cdr:y>0.47792</cdr:y>
    </cdr:from>
    <cdr:to>
      <cdr:x>0.80171</cdr:x>
      <cdr:y>0.61606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="" xmlns:a16="http://schemas.microsoft.com/office/drawing/2014/main" id="{39CBD654-D98D-4D32-914F-49222F509F64}"/>
            </a:ext>
          </a:extLst>
        </cdr:cNvPr>
        <cdr:cNvSpPr txBox="1"/>
      </cdr:nvSpPr>
      <cdr:spPr>
        <a:xfrm xmlns:a="http://schemas.openxmlformats.org/drawingml/2006/main">
          <a:off x="5121276" y="871497"/>
          <a:ext cx="847725" cy="2518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>
              <a:solidFill>
                <a:schemeClr val="accent5">
                  <a:lumMod val="50000"/>
                </a:schemeClr>
              </a:solidFill>
              <a:latin typeface="Akrobat Black" panose="00000A00000000000000" pitchFamily="50" charset="-52"/>
            </a:rPr>
            <a:t>Расходы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11/17/2022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11/17/2022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2FA6E91-7409-462A-A8B0-0BEE07C7C9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3172" y="2588234"/>
            <a:ext cx="8775217" cy="2172951"/>
          </a:xfrm>
        </p:spPr>
        <p:txBody>
          <a:bodyPr/>
          <a:lstStyle/>
          <a:p>
            <a:pPr algn="ctr"/>
            <a:r>
              <a:rPr lang="ru-RU" sz="6600" b="1" dirty="0" smtClean="0">
                <a:ln w="6600">
                  <a:solidFill>
                    <a:schemeClr val="accent6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Impact" panose="020B0806030902050204" pitchFamily="34" charset="0"/>
              </a:rPr>
              <a:t>Проект бюджета</a:t>
            </a:r>
            <a:r>
              <a:rPr lang="ru-RU" sz="66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Impact" panose="020B0806030902050204" pitchFamily="34" charset="0"/>
              </a:rPr>
              <a:t> </a:t>
            </a:r>
            <a:r>
              <a:rPr lang="ru-RU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Impact" panose="020B0806030902050204" pitchFamily="34" charset="0"/>
              </a:rPr>
              <a:t/>
            </a:r>
            <a:br>
              <a:rPr lang="ru-RU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Impact" panose="020B0806030902050204" pitchFamily="34" charset="0"/>
              </a:rPr>
            </a:br>
            <a:r>
              <a:rPr lang="ru-RU" sz="4400" dirty="0" smtClean="0">
                <a:solidFill>
                  <a:schemeClr val="accent2">
                    <a:lumMod val="50000"/>
                  </a:schemeClr>
                </a:solidFill>
                <a:latin typeface="Akrobat" panose="00000600000000000000" pitchFamily="50" charset="-52"/>
              </a:rPr>
              <a:t>Краснинского </a:t>
            </a:r>
            <a:r>
              <a:rPr lang="ru-RU" sz="4400" dirty="0">
                <a:solidFill>
                  <a:schemeClr val="accent2">
                    <a:lumMod val="50000"/>
                  </a:schemeClr>
                </a:solidFill>
                <a:latin typeface="Akrobat" panose="00000600000000000000" pitchFamily="50" charset="-52"/>
              </a:rPr>
              <a:t>сельского поселения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dirty="0">
                <a:ln w="22225">
                  <a:solidFill>
                    <a:schemeClr val="accent6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на </a:t>
            </a:r>
            <a:r>
              <a:rPr lang="ru-RU" b="1" dirty="0" smtClean="0">
                <a:ln w="22225">
                  <a:solidFill>
                    <a:schemeClr val="accent6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2023 </a:t>
            </a:r>
            <a:r>
              <a:rPr lang="ru-RU" b="1" dirty="0">
                <a:ln w="22225">
                  <a:solidFill>
                    <a:schemeClr val="accent6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год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Akrobat" panose="00000600000000000000" pitchFamily="50" charset="-52"/>
              </a:rPr>
              <a:t>и на плановый период 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Akrobat" panose="00000600000000000000" pitchFamily="50" charset="-52"/>
              </a:rPr>
              <a:t>2024-2025 </a:t>
            </a:r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Akrobat" panose="00000600000000000000" pitchFamily="50" charset="-52"/>
              </a:rPr>
              <a:t>годы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Akrobat" panose="00000600000000000000" pitchFamily="50" charset="-52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ADAB4792-EF64-4B66-A26B-66D39E2533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9892" y="4556314"/>
            <a:ext cx="7766936" cy="1096899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endParaRPr lang="ru-RU" dirty="0" smtClean="0"/>
          </a:p>
          <a:p>
            <a:r>
              <a:rPr lang="ru-RU" dirty="0" smtClean="0"/>
              <a:t>-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8347956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Диаграмма 28">
            <a:extLst>
              <a:ext uri="{FF2B5EF4-FFF2-40B4-BE49-F238E27FC236}">
                <a16:creationId xmlns="" xmlns:a16="http://schemas.microsoft.com/office/drawing/2014/main" id="{830F55E6-7FA5-4925-A418-6C6B2A5BDAFC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11382111"/>
              </p:ext>
            </p:extLst>
          </p:nvPr>
        </p:nvGraphicFramePr>
        <p:xfrm>
          <a:off x="160927" y="433205"/>
          <a:ext cx="11044882" cy="60126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586510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Диаграмма 28">
            <a:extLst>
              <a:ext uri="{FF2B5EF4-FFF2-40B4-BE49-F238E27FC236}">
                <a16:creationId xmlns="" xmlns:a16="http://schemas.microsoft.com/office/drawing/2014/main" id="{830F55E6-7FA5-4925-A418-6C6B2A5BDAFC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1488136253"/>
              </p:ext>
            </p:extLst>
          </p:nvPr>
        </p:nvGraphicFramePr>
        <p:xfrm>
          <a:off x="285961" y="378372"/>
          <a:ext cx="11779915" cy="60569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978769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: фигура 4">
            <a:extLst>
              <a:ext uri="{FF2B5EF4-FFF2-40B4-BE49-F238E27FC236}">
                <a16:creationId xmlns="" xmlns:a16="http://schemas.microsoft.com/office/drawing/2014/main" id="{AC604999-B334-412F-B8EE-F5A58846D3ED}"/>
              </a:ext>
            </a:extLst>
          </p:cNvPr>
          <p:cNvSpPr/>
          <p:nvPr/>
        </p:nvSpPr>
        <p:spPr>
          <a:xfrm>
            <a:off x="7185804" y="0"/>
            <a:ext cx="4908430" cy="6858000"/>
          </a:xfrm>
          <a:custGeom>
            <a:avLst/>
            <a:gdLst>
              <a:gd name="connsiteX0" fmla="*/ 3735238 w 4908430"/>
              <a:gd name="connsiteY0" fmla="*/ 8626 h 7021902"/>
              <a:gd name="connsiteX1" fmla="*/ 4908430 w 4908430"/>
              <a:gd name="connsiteY1" fmla="*/ 7021902 h 7021902"/>
              <a:gd name="connsiteX2" fmla="*/ 0 w 4908430"/>
              <a:gd name="connsiteY2" fmla="*/ 7004649 h 7021902"/>
              <a:gd name="connsiteX3" fmla="*/ 2355011 w 4908430"/>
              <a:gd name="connsiteY3" fmla="*/ 5244860 h 7021902"/>
              <a:gd name="connsiteX4" fmla="*/ 2596551 w 4908430"/>
              <a:gd name="connsiteY4" fmla="*/ 3830128 h 7021902"/>
              <a:gd name="connsiteX5" fmla="*/ 1871932 w 4908430"/>
              <a:gd name="connsiteY5" fmla="*/ 0 h 7021902"/>
              <a:gd name="connsiteX6" fmla="*/ 3735238 w 4908430"/>
              <a:gd name="connsiteY6" fmla="*/ 8626 h 7021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08430" h="7021902">
                <a:moveTo>
                  <a:pt x="3735238" y="8626"/>
                </a:moveTo>
                <a:lnTo>
                  <a:pt x="4908430" y="7021902"/>
                </a:lnTo>
                <a:lnTo>
                  <a:pt x="0" y="7004649"/>
                </a:lnTo>
                <a:lnTo>
                  <a:pt x="2355011" y="5244860"/>
                </a:lnTo>
                <a:lnTo>
                  <a:pt x="2596551" y="3830128"/>
                </a:lnTo>
                <a:lnTo>
                  <a:pt x="1871932" y="0"/>
                </a:lnTo>
                <a:lnTo>
                  <a:pt x="3735238" y="86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9" name="Диаграмма 28">
            <a:extLst>
              <a:ext uri="{FF2B5EF4-FFF2-40B4-BE49-F238E27FC236}">
                <a16:creationId xmlns="" xmlns:a16="http://schemas.microsoft.com/office/drawing/2014/main" id="{830F55E6-7FA5-4925-A418-6C6B2A5BDAFC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3748037321"/>
              </p:ext>
            </p:extLst>
          </p:nvPr>
        </p:nvGraphicFramePr>
        <p:xfrm>
          <a:off x="420414" y="430923"/>
          <a:ext cx="5427936" cy="5659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>
            <a:extLst>
              <a:ext uri="{FF2B5EF4-FFF2-40B4-BE49-F238E27FC236}">
                <a16:creationId xmlns="" xmlns:a16="http://schemas.microsoft.com/office/drawing/2014/main" id="{F236B198-15AC-412A-841D-BA5D2A4967BF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418537037"/>
              </p:ext>
            </p:extLst>
          </p:nvPr>
        </p:nvGraphicFramePr>
        <p:xfrm>
          <a:off x="5848350" y="422695"/>
          <a:ext cx="5718954" cy="5667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0964899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: фигура 3">
            <a:extLst>
              <a:ext uri="{FF2B5EF4-FFF2-40B4-BE49-F238E27FC236}">
                <a16:creationId xmlns="" xmlns:a16="http://schemas.microsoft.com/office/drawing/2014/main" id="{4BE633FC-87A1-4FA1-9CA2-4F22DB79A6B7}"/>
              </a:ext>
            </a:extLst>
          </p:cNvPr>
          <p:cNvSpPr/>
          <p:nvPr/>
        </p:nvSpPr>
        <p:spPr>
          <a:xfrm>
            <a:off x="7185804" y="0"/>
            <a:ext cx="4908430" cy="6858000"/>
          </a:xfrm>
          <a:custGeom>
            <a:avLst/>
            <a:gdLst>
              <a:gd name="connsiteX0" fmla="*/ 3735238 w 4908430"/>
              <a:gd name="connsiteY0" fmla="*/ 8626 h 7021902"/>
              <a:gd name="connsiteX1" fmla="*/ 4908430 w 4908430"/>
              <a:gd name="connsiteY1" fmla="*/ 7021902 h 7021902"/>
              <a:gd name="connsiteX2" fmla="*/ 0 w 4908430"/>
              <a:gd name="connsiteY2" fmla="*/ 7004649 h 7021902"/>
              <a:gd name="connsiteX3" fmla="*/ 2355011 w 4908430"/>
              <a:gd name="connsiteY3" fmla="*/ 5244860 h 7021902"/>
              <a:gd name="connsiteX4" fmla="*/ 2596551 w 4908430"/>
              <a:gd name="connsiteY4" fmla="*/ 3830128 h 7021902"/>
              <a:gd name="connsiteX5" fmla="*/ 1871932 w 4908430"/>
              <a:gd name="connsiteY5" fmla="*/ 0 h 7021902"/>
              <a:gd name="connsiteX6" fmla="*/ 3735238 w 4908430"/>
              <a:gd name="connsiteY6" fmla="*/ 8626 h 7021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08430" h="7021902">
                <a:moveTo>
                  <a:pt x="3735238" y="8626"/>
                </a:moveTo>
                <a:lnTo>
                  <a:pt x="4908430" y="7021902"/>
                </a:lnTo>
                <a:lnTo>
                  <a:pt x="0" y="7004649"/>
                </a:lnTo>
                <a:lnTo>
                  <a:pt x="2355011" y="5244860"/>
                </a:lnTo>
                <a:lnTo>
                  <a:pt x="2596551" y="3830128"/>
                </a:lnTo>
                <a:lnTo>
                  <a:pt x="1871932" y="0"/>
                </a:lnTo>
                <a:lnTo>
                  <a:pt x="3735238" y="86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="" xmlns:a16="http://schemas.microsoft.com/office/drawing/2014/main" id="{14BFDAEC-93E1-4DFA-AA00-9B53C44177D2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2668740941"/>
              </p:ext>
            </p:extLst>
          </p:nvPr>
        </p:nvGraphicFramePr>
        <p:xfrm>
          <a:off x="77638" y="384252"/>
          <a:ext cx="5633049" cy="6239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>
            <a:extLst>
              <a:ext uri="{FF2B5EF4-FFF2-40B4-BE49-F238E27FC236}">
                <a16:creationId xmlns="" xmlns:a16="http://schemas.microsoft.com/office/drawing/2014/main" id="{C48EE71F-13FF-48FD-A4BA-C90D47EA6D66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3505822303"/>
              </p:ext>
            </p:extLst>
          </p:nvPr>
        </p:nvGraphicFramePr>
        <p:xfrm>
          <a:off x="5940725" y="388942"/>
          <a:ext cx="5633049" cy="6239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121775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>
            <a:extLst>
              <a:ext uri="{FF2B5EF4-FFF2-40B4-BE49-F238E27FC236}">
                <a16:creationId xmlns="" xmlns:a16="http://schemas.microsoft.com/office/drawing/2014/main" id="{03F0B48C-2C4E-4C5E-997D-6DB27F510871}"/>
              </a:ext>
            </a:extLst>
          </p:cNvPr>
          <p:cNvCxnSpPr>
            <a:cxnSpLocks/>
          </p:cNvCxnSpPr>
          <p:nvPr/>
        </p:nvCxnSpPr>
        <p:spPr>
          <a:xfrm>
            <a:off x="9227626" y="4059272"/>
            <a:ext cx="0" cy="416083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>
            <a:extLst>
              <a:ext uri="{FF2B5EF4-FFF2-40B4-BE49-F238E27FC236}">
                <a16:creationId xmlns="" xmlns:a16="http://schemas.microsoft.com/office/drawing/2014/main" id="{648620C1-B872-4AC1-A4A3-839360D1EF33}"/>
              </a:ext>
            </a:extLst>
          </p:cNvPr>
          <p:cNvCxnSpPr>
            <a:cxnSpLocks/>
          </p:cNvCxnSpPr>
          <p:nvPr/>
        </p:nvCxnSpPr>
        <p:spPr>
          <a:xfrm>
            <a:off x="8597096" y="4059273"/>
            <a:ext cx="0" cy="996515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>
            <a:extLst>
              <a:ext uri="{FF2B5EF4-FFF2-40B4-BE49-F238E27FC236}">
                <a16:creationId xmlns="" xmlns:a16="http://schemas.microsoft.com/office/drawing/2014/main" id="{06593742-6F59-48C5-875F-D3E55A3A2B49}"/>
              </a:ext>
            </a:extLst>
          </p:cNvPr>
          <p:cNvCxnSpPr>
            <a:cxnSpLocks/>
          </p:cNvCxnSpPr>
          <p:nvPr/>
        </p:nvCxnSpPr>
        <p:spPr>
          <a:xfrm>
            <a:off x="7402001" y="4059273"/>
            <a:ext cx="0" cy="996515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>
            <a:extLst>
              <a:ext uri="{FF2B5EF4-FFF2-40B4-BE49-F238E27FC236}">
                <a16:creationId xmlns="" xmlns:a16="http://schemas.microsoft.com/office/drawing/2014/main" id="{84CA77DC-ECAD-4867-9F25-AA584CB07FEB}"/>
              </a:ext>
            </a:extLst>
          </p:cNvPr>
          <p:cNvCxnSpPr>
            <a:cxnSpLocks/>
          </p:cNvCxnSpPr>
          <p:nvPr/>
        </p:nvCxnSpPr>
        <p:spPr>
          <a:xfrm>
            <a:off x="7998901" y="4041774"/>
            <a:ext cx="0" cy="416083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="" xmlns:a16="http://schemas.microsoft.com/office/drawing/2014/main" id="{1688F729-A100-4CEF-81B5-8CBB756F5C93}"/>
              </a:ext>
            </a:extLst>
          </p:cNvPr>
          <p:cNvCxnSpPr>
            <a:cxnSpLocks/>
          </p:cNvCxnSpPr>
          <p:nvPr/>
        </p:nvCxnSpPr>
        <p:spPr>
          <a:xfrm>
            <a:off x="6135618" y="4059273"/>
            <a:ext cx="0" cy="996515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="" xmlns:a16="http://schemas.microsoft.com/office/drawing/2014/main" id="{42BADF61-50BE-40AE-BC97-1572423EE050}"/>
              </a:ext>
            </a:extLst>
          </p:cNvPr>
          <p:cNvCxnSpPr>
            <a:cxnSpLocks/>
          </p:cNvCxnSpPr>
          <p:nvPr/>
        </p:nvCxnSpPr>
        <p:spPr>
          <a:xfrm>
            <a:off x="6745218" y="4059273"/>
            <a:ext cx="0" cy="416083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="" xmlns:a16="http://schemas.microsoft.com/office/drawing/2014/main" id="{50557FA1-0CBB-4FA9-9B09-5B6FE26AA367}"/>
              </a:ext>
            </a:extLst>
          </p:cNvPr>
          <p:cNvCxnSpPr>
            <a:cxnSpLocks/>
          </p:cNvCxnSpPr>
          <p:nvPr/>
        </p:nvCxnSpPr>
        <p:spPr>
          <a:xfrm>
            <a:off x="4887843" y="4041775"/>
            <a:ext cx="0" cy="996515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="" xmlns:a16="http://schemas.microsoft.com/office/drawing/2014/main" id="{657095B3-C6A9-4733-AA3A-B86B7508D896}"/>
              </a:ext>
            </a:extLst>
          </p:cNvPr>
          <p:cNvCxnSpPr>
            <a:cxnSpLocks/>
          </p:cNvCxnSpPr>
          <p:nvPr/>
        </p:nvCxnSpPr>
        <p:spPr>
          <a:xfrm>
            <a:off x="5482057" y="4059273"/>
            <a:ext cx="0" cy="416083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="" xmlns:a16="http://schemas.microsoft.com/office/drawing/2014/main" id="{C38D7CCA-AACC-4084-A25A-9453E44336CE}"/>
              </a:ext>
            </a:extLst>
          </p:cNvPr>
          <p:cNvCxnSpPr>
            <a:cxnSpLocks/>
          </p:cNvCxnSpPr>
          <p:nvPr/>
        </p:nvCxnSpPr>
        <p:spPr>
          <a:xfrm>
            <a:off x="3027293" y="4041775"/>
            <a:ext cx="0" cy="416083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="" xmlns:a16="http://schemas.microsoft.com/office/drawing/2014/main" id="{31EA66F9-3574-4810-9C69-69DEF39B89F4}"/>
              </a:ext>
            </a:extLst>
          </p:cNvPr>
          <p:cNvCxnSpPr>
            <a:cxnSpLocks/>
          </p:cNvCxnSpPr>
          <p:nvPr/>
        </p:nvCxnSpPr>
        <p:spPr>
          <a:xfrm>
            <a:off x="1769993" y="4041775"/>
            <a:ext cx="0" cy="416083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="" xmlns:a16="http://schemas.microsoft.com/office/drawing/2014/main" id="{1BC293A8-F961-421F-8035-A7A5699711E6}"/>
              </a:ext>
            </a:extLst>
          </p:cNvPr>
          <p:cNvCxnSpPr>
            <a:cxnSpLocks/>
          </p:cNvCxnSpPr>
          <p:nvPr/>
        </p:nvCxnSpPr>
        <p:spPr>
          <a:xfrm>
            <a:off x="2433568" y="4199021"/>
            <a:ext cx="0" cy="996515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="" xmlns:a16="http://schemas.microsoft.com/office/drawing/2014/main" id="{A574EEA6-9D42-4F60-99C7-02AEF880D925}"/>
              </a:ext>
            </a:extLst>
          </p:cNvPr>
          <p:cNvCxnSpPr/>
          <p:nvPr/>
        </p:nvCxnSpPr>
        <p:spPr>
          <a:xfrm>
            <a:off x="1160393" y="4121275"/>
            <a:ext cx="0" cy="781030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F59FD05E-8699-41A8-9171-3D1032BA41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430" y="3711741"/>
            <a:ext cx="8647619" cy="485714"/>
          </a:xfrm>
          <a:prstGeom prst="rect">
            <a:avLst/>
          </a:prstGeom>
        </p:spPr>
      </p:pic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20337F0B-2358-4BF2-B9D3-7F432BA53531}"/>
              </a:ext>
            </a:extLst>
          </p:cNvPr>
          <p:cNvSpPr/>
          <p:nvPr/>
        </p:nvSpPr>
        <p:spPr>
          <a:xfrm>
            <a:off x="536028" y="756745"/>
            <a:ext cx="9241018" cy="1154162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457200" indent="442913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i="1" dirty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Расходы бюджета </a:t>
            </a:r>
            <a:r>
              <a:rPr lang="ru-RU" sz="2000" dirty="0"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– выплачиваемые из бюджета денежные средства, за исключением средств, являющихся источниками финансирования дефицита бюджета </a:t>
            </a:r>
            <a:endParaRPr lang="ru-RU" sz="1200" dirty="0"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457E0C8B-3FF3-4C8C-B34F-0AFB5DA53A8F}"/>
              </a:ext>
            </a:extLst>
          </p:cNvPr>
          <p:cNvSpPr/>
          <p:nvPr/>
        </p:nvSpPr>
        <p:spPr>
          <a:xfrm>
            <a:off x="504497" y="1860331"/>
            <a:ext cx="9272550" cy="1862048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457200" indent="442913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i="1" dirty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расходов </a:t>
            </a:r>
            <a:r>
              <a:rPr lang="ru-RU" sz="2000" dirty="0"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осуществляется в соответствии с расходными обязательствами, обусловленными установленным законодательством разграничением полномочий, исполнение которых должно происходить в очередном финансовом году за счет средств соответствующих бюджетов   </a:t>
            </a:r>
            <a:endParaRPr lang="ru-RU" sz="1200" dirty="0"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D20A6064-EDDC-40AC-ACFB-A49A4F465691}"/>
              </a:ext>
            </a:extLst>
          </p:cNvPr>
          <p:cNvSpPr/>
          <p:nvPr/>
        </p:nvSpPr>
        <p:spPr>
          <a:xfrm>
            <a:off x="486975" y="4902305"/>
            <a:ext cx="1519310" cy="387798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 algn="just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01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Общегосударствен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</a:p>
          <a:p>
            <a:pPr marL="6350" indent="-6350" algn="just">
              <a:lnSpc>
                <a:spcPct val="80000"/>
              </a:lnSpc>
              <a:spcAft>
                <a:spcPts val="0"/>
              </a:spcAft>
            </a:pPr>
            <a:r>
              <a:rPr lang="ru-RU" sz="1200" dirty="0" err="1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ные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вопросы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4BACD5E9-0D2C-48C0-86E8-01D1DD348CE3}"/>
              </a:ext>
            </a:extLst>
          </p:cNvPr>
          <p:cNvSpPr/>
          <p:nvPr/>
        </p:nvSpPr>
        <p:spPr>
          <a:xfrm>
            <a:off x="1272101" y="4444520"/>
            <a:ext cx="1191699" cy="387798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 algn="just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02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Национальная оборона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="" xmlns:a16="http://schemas.microsoft.com/office/drawing/2014/main" id="{5B85A666-C372-4DBF-9C64-D5C7EFE73B87}"/>
              </a:ext>
            </a:extLst>
          </p:cNvPr>
          <p:cNvSpPr/>
          <p:nvPr/>
        </p:nvSpPr>
        <p:spPr>
          <a:xfrm>
            <a:off x="1861695" y="5195536"/>
            <a:ext cx="1519310" cy="683264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03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Национальная безопасность и правоохранительная деятельность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="" xmlns:a16="http://schemas.microsoft.com/office/drawing/2014/main" id="{DE628F95-7C9C-4E7B-B201-321659C6C4D4}"/>
              </a:ext>
            </a:extLst>
          </p:cNvPr>
          <p:cNvSpPr/>
          <p:nvPr/>
        </p:nvSpPr>
        <p:spPr>
          <a:xfrm>
            <a:off x="2557781" y="4444520"/>
            <a:ext cx="1191699" cy="387798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 algn="just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04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Национальная экономика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C488B9B5-6217-4384-9061-BC0F6DB7B5BA}"/>
              </a:ext>
            </a:extLst>
          </p:cNvPr>
          <p:cNvSpPr/>
          <p:nvPr/>
        </p:nvSpPr>
        <p:spPr>
          <a:xfrm>
            <a:off x="3236414" y="5036925"/>
            <a:ext cx="1519310" cy="535531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05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Жилищно-коммунальное хозяйство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="" xmlns:a16="http://schemas.microsoft.com/office/drawing/2014/main" id="{4CBD899F-5256-4D62-B82F-0D478DB9D227}"/>
              </a:ext>
            </a:extLst>
          </p:cNvPr>
          <p:cNvSpPr/>
          <p:nvPr/>
        </p:nvSpPr>
        <p:spPr>
          <a:xfrm>
            <a:off x="3834131" y="4444520"/>
            <a:ext cx="953769" cy="535531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06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Охрана окружающей среды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7FFF8242-BD60-4BAE-ADC9-71DC21FDB785}"/>
              </a:ext>
            </a:extLst>
          </p:cNvPr>
          <p:cNvSpPr/>
          <p:nvPr/>
        </p:nvSpPr>
        <p:spPr>
          <a:xfrm>
            <a:off x="4311015" y="5022338"/>
            <a:ext cx="1156824" cy="240066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07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Образование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="" xmlns:a16="http://schemas.microsoft.com/office/drawing/2014/main" id="{0729B1AD-4DE9-49C0-803C-F7C80000B733}"/>
              </a:ext>
            </a:extLst>
          </p:cNvPr>
          <p:cNvSpPr/>
          <p:nvPr/>
        </p:nvSpPr>
        <p:spPr>
          <a:xfrm>
            <a:off x="5001407" y="4460954"/>
            <a:ext cx="1156824" cy="387798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08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Культура, кинематография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="" xmlns:a16="http://schemas.microsoft.com/office/drawing/2014/main" id="{0162C99A-6009-41E1-B18D-CE5441A5A5CE}"/>
              </a:ext>
            </a:extLst>
          </p:cNvPr>
          <p:cNvSpPr/>
          <p:nvPr/>
        </p:nvSpPr>
        <p:spPr>
          <a:xfrm>
            <a:off x="5467839" y="5022338"/>
            <a:ext cx="1424231" cy="240066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09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Здравоохранение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="" xmlns:a16="http://schemas.microsoft.com/office/drawing/2014/main" id="{3D919B31-78FE-4618-BEFF-348155FA3DC4}"/>
              </a:ext>
            </a:extLst>
          </p:cNvPr>
          <p:cNvSpPr/>
          <p:nvPr/>
        </p:nvSpPr>
        <p:spPr>
          <a:xfrm>
            <a:off x="6285231" y="4457858"/>
            <a:ext cx="1036319" cy="387798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10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Социальная политика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>
            <a:extLst>
              <a:ext uri="{FF2B5EF4-FFF2-40B4-BE49-F238E27FC236}">
                <a16:creationId xmlns="" xmlns:a16="http://schemas.microsoft.com/office/drawing/2014/main" id="{8B52C2AD-9741-46B4-9865-8FCCADC6A5DD}"/>
              </a:ext>
            </a:extLst>
          </p:cNvPr>
          <p:cNvSpPr/>
          <p:nvPr/>
        </p:nvSpPr>
        <p:spPr>
          <a:xfrm>
            <a:off x="6892070" y="5022338"/>
            <a:ext cx="1036319" cy="535531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11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Физическая культура и сорт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="" xmlns:a16="http://schemas.microsoft.com/office/drawing/2014/main" id="{8262E2B6-731E-49D7-AB4E-C292EED8B04E}"/>
              </a:ext>
            </a:extLst>
          </p:cNvPr>
          <p:cNvSpPr/>
          <p:nvPr/>
        </p:nvSpPr>
        <p:spPr>
          <a:xfrm>
            <a:off x="7550176" y="4428730"/>
            <a:ext cx="1036319" cy="535531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12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Средства массовой информации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>
            <a:extLst>
              <a:ext uri="{FF2B5EF4-FFF2-40B4-BE49-F238E27FC236}">
                <a16:creationId xmlns="" xmlns:a16="http://schemas.microsoft.com/office/drawing/2014/main" id="{D8C74B76-FA03-4B9F-80B9-B5E6FF536568}"/>
              </a:ext>
            </a:extLst>
          </p:cNvPr>
          <p:cNvSpPr/>
          <p:nvPr/>
        </p:nvSpPr>
        <p:spPr>
          <a:xfrm>
            <a:off x="8091290" y="5027248"/>
            <a:ext cx="1261330" cy="683264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13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Обслуживание государственного и муниципального долга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Прямоугольник 31">
            <a:extLst>
              <a:ext uri="{FF2B5EF4-FFF2-40B4-BE49-F238E27FC236}">
                <a16:creationId xmlns="" xmlns:a16="http://schemas.microsoft.com/office/drawing/2014/main" id="{A62C4859-4D6B-4A2C-8C2A-7F751650F93E}"/>
              </a:ext>
            </a:extLst>
          </p:cNvPr>
          <p:cNvSpPr/>
          <p:nvPr/>
        </p:nvSpPr>
        <p:spPr>
          <a:xfrm>
            <a:off x="8800050" y="4444678"/>
            <a:ext cx="1424231" cy="535531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14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Межбюджетные трансферты общего характера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Прямоугольник 32">
            <a:extLst>
              <a:ext uri="{FF2B5EF4-FFF2-40B4-BE49-F238E27FC236}">
                <a16:creationId xmlns="" xmlns:a16="http://schemas.microsoft.com/office/drawing/2014/main" id="{1AA94192-F4FB-4943-B013-9FD1DFD56110}"/>
              </a:ext>
            </a:extLst>
          </p:cNvPr>
          <p:cNvSpPr/>
          <p:nvPr/>
        </p:nvSpPr>
        <p:spPr>
          <a:xfrm>
            <a:off x="30093" y="304442"/>
            <a:ext cx="10394480" cy="472437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Akrobat Bold" panose="000008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РАСХОДЫ БЮДЖЕТА</a:t>
            </a:r>
            <a:endParaRPr lang="ru-RU" sz="1400" dirty="0">
              <a:effectLst/>
              <a:latin typeface="Akrobat Bold" panose="000008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269050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Диаграмма 7">
            <a:extLst>
              <a:ext uri="{FF2B5EF4-FFF2-40B4-BE49-F238E27FC236}">
                <a16:creationId xmlns="" xmlns:a16="http://schemas.microsoft.com/office/drawing/2014/main" id="{91AF7E46-9E35-49E0-B18D-B47B38E55D95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3550810199"/>
              </p:ext>
            </p:extLst>
          </p:nvPr>
        </p:nvGraphicFramePr>
        <p:xfrm>
          <a:off x="386924" y="719666"/>
          <a:ext cx="9555097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0418113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Диаграмма 28">
            <a:extLst>
              <a:ext uri="{FF2B5EF4-FFF2-40B4-BE49-F238E27FC236}">
                <a16:creationId xmlns="" xmlns:a16="http://schemas.microsoft.com/office/drawing/2014/main" id="{830F55E6-7FA5-4925-A418-6C6B2A5BDAFC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366689202"/>
              </p:ext>
            </p:extLst>
          </p:nvPr>
        </p:nvGraphicFramePr>
        <p:xfrm>
          <a:off x="349847" y="288985"/>
          <a:ext cx="9932839" cy="62800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4413997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лилиния: фигура 2">
            <a:extLst>
              <a:ext uri="{FF2B5EF4-FFF2-40B4-BE49-F238E27FC236}">
                <a16:creationId xmlns="" xmlns:a16="http://schemas.microsoft.com/office/drawing/2014/main" id="{CEBE62B2-E820-4EBC-A04B-8FD749456D60}"/>
              </a:ext>
            </a:extLst>
          </p:cNvPr>
          <p:cNvSpPr/>
          <p:nvPr/>
        </p:nvSpPr>
        <p:spPr>
          <a:xfrm>
            <a:off x="7185804" y="0"/>
            <a:ext cx="4908430" cy="6858000"/>
          </a:xfrm>
          <a:custGeom>
            <a:avLst/>
            <a:gdLst>
              <a:gd name="connsiteX0" fmla="*/ 3735238 w 4908430"/>
              <a:gd name="connsiteY0" fmla="*/ 8626 h 7021902"/>
              <a:gd name="connsiteX1" fmla="*/ 4908430 w 4908430"/>
              <a:gd name="connsiteY1" fmla="*/ 7021902 h 7021902"/>
              <a:gd name="connsiteX2" fmla="*/ 0 w 4908430"/>
              <a:gd name="connsiteY2" fmla="*/ 7004649 h 7021902"/>
              <a:gd name="connsiteX3" fmla="*/ 2355011 w 4908430"/>
              <a:gd name="connsiteY3" fmla="*/ 5244860 h 7021902"/>
              <a:gd name="connsiteX4" fmla="*/ 2596551 w 4908430"/>
              <a:gd name="connsiteY4" fmla="*/ 3830128 h 7021902"/>
              <a:gd name="connsiteX5" fmla="*/ 1871932 w 4908430"/>
              <a:gd name="connsiteY5" fmla="*/ 0 h 7021902"/>
              <a:gd name="connsiteX6" fmla="*/ 3735238 w 4908430"/>
              <a:gd name="connsiteY6" fmla="*/ 8626 h 7021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08430" h="7021902">
                <a:moveTo>
                  <a:pt x="3735238" y="8626"/>
                </a:moveTo>
                <a:lnTo>
                  <a:pt x="4908430" y="7021902"/>
                </a:lnTo>
                <a:lnTo>
                  <a:pt x="0" y="7004649"/>
                </a:lnTo>
                <a:lnTo>
                  <a:pt x="2355011" y="5244860"/>
                </a:lnTo>
                <a:lnTo>
                  <a:pt x="2596551" y="3830128"/>
                </a:lnTo>
                <a:lnTo>
                  <a:pt x="1871932" y="0"/>
                </a:lnTo>
                <a:lnTo>
                  <a:pt x="3735238" y="86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="" xmlns:a16="http://schemas.microsoft.com/office/drawing/2014/main" id="{407BEFCE-9767-4D97-BA9F-DFF990536AD4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2387443367"/>
              </p:ext>
            </p:extLst>
          </p:nvPr>
        </p:nvGraphicFramePr>
        <p:xfrm>
          <a:off x="557048" y="252248"/>
          <a:ext cx="5347052" cy="64936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>
            <a:extLst>
              <a:ext uri="{FF2B5EF4-FFF2-40B4-BE49-F238E27FC236}">
                <a16:creationId xmlns="" xmlns:a16="http://schemas.microsoft.com/office/drawing/2014/main" id="{48F54DD2-EC09-447C-8898-34671F7827EF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340107338"/>
              </p:ext>
            </p:extLst>
          </p:nvPr>
        </p:nvGraphicFramePr>
        <p:xfrm>
          <a:off x="6081623" y="203200"/>
          <a:ext cx="5602379" cy="6542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5118004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E44BA507-8217-4DBC-AF0B-7B6740D6784E}"/>
              </a:ext>
            </a:extLst>
          </p:cNvPr>
          <p:cNvSpPr/>
          <p:nvPr/>
        </p:nvSpPr>
        <p:spPr>
          <a:xfrm>
            <a:off x="1573346" y="2712046"/>
            <a:ext cx="695817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96938" indent="-896938"/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</a:rPr>
              <a:t>Адрес:   </a:t>
            </a:r>
            <a:r>
              <a:rPr lang="ru-RU" dirty="0" smtClean="0"/>
              <a:t>х. Красный. Ул. Советская д.11</a:t>
            </a:r>
            <a:endParaRPr lang="ru-RU" dirty="0"/>
          </a:p>
          <a:p>
            <a:pPr marL="896938" indent="-896938"/>
            <a:endParaRPr lang="ru-RU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896938" indent="-896938"/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</a:rPr>
              <a:t>Телефон: </a:t>
            </a:r>
            <a:r>
              <a:rPr lang="ru-RU" dirty="0" smtClean="0">
                <a:latin typeface="Open Sans"/>
              </a:rPr>
              <a:t>8(84461) 5-86-81</a:t>
            </a:r>
            <a:endParaRPr lang="ru-RU" dirty="0">
              <a:latin typeface="Open Sans"/>
            </a:endParaRPr>
          </a:p>
          <a:p>
            <a:pPr marL="896938" indent="-896938"/>
            <a:endParaRPr lang="ru-RU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896938" indent="-896938"/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</a:rPr>
              <a:t>Электронная почта: </a:t>
            </a:r>
            <a:r>
              <a:rPr lang="en-US" dirty="0" smtClean="0">
                <a:latin typeface="Open Sans"/>
              </a:rPr>
              <a:t>adm.krasnij@mail.ru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8DDD8017-68D6-4B36-8AA5-21AE29D07553}"/>
              </a:ext>
            </a:extLst>
          </p:cNvPr>
          <p:cNvSpPr/>
          <p:nvPr/>
        </p:nvSpPr>
        <p:spPr>
          <a:xfrm>
            <a:off x="531471" y="969205"/>
            <a:ext cx="9219012" cy="9787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Краснинское сельское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поселение </a:t>
            </a:r>
          </a:p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sz="2400" b="1" dirty="0" err="1" smtClean="0">
                <a:solidFill>
                  <a:schemeClr val="accent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Даниловаского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муниципального района Волгоградской области!</a:t>
            </a:r>
            <a:endParaRPr lang="ru-RU" sz="1400" dirty="0">
              <a:solidFill>
                <a:schemeClr val="accent2">
                  <a:lumMod val="75000"/>
                </a:schemeClr>
              </a:solidFill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10584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: фигура 9">
            <a:extLst>
              <a:ext uri="{FF2B5EF4-FFF2-40B4-BE49-F238E27FC236}">
                <a16:creationId xmlns="" xmlns:a16="http://schemas.microsoft.com/office/drawing/2014/main" id="{7536BA29-2532-42D0-926E-91D6F301AAA4}"/>
              </a:ext>
            </a:extLst>
          </p:cNvPr>
          <p:cNvSpPr/>
          <p:nvPr/>
        </p:nvSpPr>
        <p:spPr>
          <a:xfrm>
            <a:off x="7283570" y="0"/>
            <a:ext cx="4908430" cy="6858000"/>
          </a:xfrm>
          <a:custGeom>
            <a:avLst/>
            <a:gdLst>
              <a:gd name="connsiteX0" fmla="*/ 3735238 w 4908430"/>
              <a:gd name="connsiteY0" fmla="*/ 8626 h 7021902"/>
              <a:gd name="connsiteX1" fmla="*/ 4908430 w 4908430"/>
              <a:gd name="connsiteY1" fmla="*/ 7021902 h 7021902"/>
              <a:gd name="connsiteX2" fmla="*/ 0 w 4908430"/>
              <a:gd name="connsiteY2" fmla="*/ 7004649 h 7021902"/>
              <a:gd name="connsiteX3" fmla="*/ 2355011 w 4908430"/>
              <a:gd name="connsiteY3" fmla="*/ 5244860 h 7021902"/>
              <a:gd name="connsiteX4" fmla="*/ 2596551 w 4908430"/>
              <a:gd name="connsiteY4" fmla="*/ 3830128 h 7021902"/>
              <a:gd name="connsiteX5" fmla="*/ 1871932 w 4908430"/>
              <a:gd name="connsiteY5" fmla="*/ 0 h 7021902"/>
              <a:gd name="connsiteX6" fmla="*/ 3735238 w 4908430"/>
              <a:gd name="connsiteY6" fmla="*/ 8626 h 7021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08430" h="7021902">
                <a:moveTo>
                  <a:pt x="3735238" y="8626"/>
                </a:moveTo>
                <a:lnTo>
                  <a:pt x="4908430" y="7021902"/>
                </a:lnTo>
                <a:lnTo>
                  <a:pt x="0" y="7004649"/>
                </a:lnTo>
                <a:lnTo>
                  <a:pt x="2355011" y="5244860"/>
                </a:lnTo>
                <a:lnTo>
                  <a:pt x="2596551" y="3830128"/>
                </a:lnTo>
                <a:lnTo>
                  <a:pt x="1871932" y="0"/>
                </a:lnTo>
                <a:lnTo>
                  <a:pt x="3735238" y="86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467BF2B1-7780-4103-A6D6-BAB62FC74DE3}"/>
              </a:ext>
            </a:extLst>
          </p:cNvPr>
          <p:cNvSpPr/>
          <p:nvPr/>
        </p:nvSpPr>
        <p:spPr>
          <a:xfrm>
            <a:off x="1093076" y="914400"/>
            <a:ext cx="100303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 algn="just"/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Бюджет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Краснинского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сельского поселения составляется и утверждается сроком на три года (очередной финансовый год и плановый период). Составление и рассмотрение проекта бюджета поселения, утверждение и исполнение бюджета поселения, осуществление контроля за его исполнением, составление отчета об исполнении бюджета поселения осуществляются органами местного самоуправления поселения самостоятельно с соблюдением требований, установленных Бюджетным кодексом РФ и Федеральным законом "Об общих принципах организации местного самоуправления в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РФ»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latin typeface="Akrobat" panose="00000600000000000000" pitchFamily="50" charset="-52"/>
              <a:cs typeface="Times New Roman" pitchFamily="18" charset="0"/>
            </a:endParaRPr>
          </a:p>
          <a:p>
            <a:pPr indent="363538" algn="just"/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latin typeface="Akrobat" panose="00000600000000000000" pitchFamily="50" charset="-52"/>
              <a:cs typeface="Times New Roman" pitchFamily="18" charset="0"/>
            </a:endParaRPr>
          </a:p>
          <a:p>
            <a:pPr indent="363538" algn="just"/>
            <a:endParaRPr lang="ru-RU" sz="1600" dirty="0"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1792F6E2-761F-42C0-A402-DCBC834DCEFF}"/>
              </a:ext>
            </a:extLst>
          </p:cNvPr>
          <p:cNvSpPr/>
          <p:nvPr/>
        </p:nvSpPr>
        <p:spPr>
          <a:xfrm>
            <a:off x="519953" y="142086"/>
            <a:ext cx="10394480" cy="472437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Akrobat Bold" panose="000008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Уважаемые жители</a:t>
            </a:r>
            <a:endParaRPr lang="ru-RU" sz="1400" dirty="0">
              <a:effectLst/>
              <a:latin typeface="Akrobat Bold" panose="000008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16A1A69B-BE3E-4F40-BEF0-7FB9C59C78F8}"/>
              </a:ext>
            </a:extLst>
          </p:cNvPr>
          <p:cNvSpPr/>
          <p:nvPr/>
        </p:nvSpPr>
        <p:spPr>
          <a:xfrm>
            <a:off x="428685" y="587113"/>
            <a:ext cx="10869475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Краснинского  </a:t>
            </a: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сельского </a:t>
            </a:r>
            <a:r>
              <a:rPr lang="ru-RU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поселения Даниловского муниципального </a:t>
            </a: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района Волгоградской области</a:t>
            </a:r>
            <a:endParaRPr lang="ru-RU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Схема 4">
            <a:extLst>
              <a:ext uri="{FF2B5EF4-FFF2-40B4-BE49-F238E27FC236}">
                <a16:creationId xmlns="" xmlns:a16="http://schemas.microsoft.com/office/drawing/2014/main" id="{7CB1C54E-2F3D-4F8A-84E6-48D126A2F312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3637847915"/>
              </p:ext>
            </p:extLst>
          </p:nvPr>
        </p:nvGraphicFramePr>
        <p:xfrm>
          <a:off x="809297" y="2764221"/>
          <a:ext cx="3626069" cy="39875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81E5AC9B-A32A-4010-ABB4-19F95DA10094}"/>
              </a:ext>
            </a:extLst>
          </p:cNvPr>
          <p:cNvSpPr/>
          <p:nvPr/>
        </p:nvSpPr>
        <p:spPr>
          <a:xfrm>
            <a:off x="4487917" y="2921876"/>
            <a:ext cx="6663559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 algn="just"/>
            <a:r>
              <a:rPr lang="ru-RU" sz="1600" b="1" dirty="0">
                <a:solidFill>
                  <a:srgbClr val="C00000"/>
                </a:solidFill>
                <a:latin typeface="Akrobat" panose="00000600000000000000" pitchFamily="50" charset="-52"/>
                <a:cs typeface="Times New Roman" pitchFamily="18" charset="0"/>
              </a:rPr>
              <a:t>Бюджет поселения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- это форма образования и расходования денежных средств, предназначенных для финансового обеспечения задач и функций сельского поселения. 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itchFamily="18" charset="0"/>
            </a:endParaRPr>
          </a:p>
          <a:p>
            <a:pPr indent="363538" algn="just"/>
            <a:r>
              <a:rPr lang="ru-RU" sz="16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itchFamily="18" charset="0"/>
              </a:rPr>
              <a:t>Бюджет для граждан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itchFamily="18" charset="0"/>
              </a:rPr>
              <a:t>- документ, содержащий  основные положения решения о бюджете в доступной для широкого круга заинтересованных пользователей форме, разработанный в целях ознакомления граждан с основными целями, задачами бюджетной политики, планируемыми и достигнутыми результатами использования бюджетных средств.</a:t>
            </a:r>
          </a:p>
          <a:p>
            <a:pPr indent="363538" algn="just"/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itchFamily="18" charset="0"/>
              </a:rPr>
              <a:t>Граждане как налогоплательщики и потребители государственных и муниципальных услуг должны быть уверены в том, что передаваемые ими в распоряжение государства средства используются прозрачно и эффективно, приносят конкретные результаты как для общества в целом, так и для каждой семьи, каждого человека.</a:t>
            </a:r>
          </a:p>
          <a:p>
            <a:pPr indent="363538" algn="just"/>
            <a:endParaRPr lang="ru-RU" sz="1600" dirty="0"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Знак ''плюс'' 10">
            <a:extLst>
              <a:ext uri="{FF2B5EF4-FFF2-40B4-BE49-F238E27FC236}">
                <a16:creationId xmlns="" xmlns:a16="http://schemas.microsoft.com/office/drawing/2014/main" id="{9156BC72-600C-493E-9605-01BE444F593A}"/>
              </a:ext>
            </a:extLst>
          </p:cNvPr>
          <p:cNvSpPr/>
          <p:nvPr/>
        </p:nvSpPr>
        <p:spPr>
          <a:xfrm>
            <a:off x="2527126" y="3081963"/>
            <a:ext cx="370936" cy="369332"/>
          </a:xfrm>
          <a:prstGeom prst="mathPlus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06890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F6D3802A-F409-45FF-98A6-1D5D4FCB8BAE}"/>
              </a:ext>
            </a:extLst>
          </p:cNvPr>
          <p:cNvSpPr/>
          <p:nvPr/>
        </p:nvSpPr>
        <p:spPr>
          <a:xfrm>
            <a:off x="840828" y="4519448"/>
            <a:ext cx="8646354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80000"/>
              </a:lnSpc>
              <a:spcAft>
                <a:spcPts val="0"/>
              </a:spcAft>
            </a:pP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Расходы бюджета –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выплачиваемые из бюджета денежные средства</a:t>
            </a:r>
            <a:endParaRPr lang="ru-RU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Прямоугольник 40">
            <a:extLst>
              <a:ext uri="{FF2B5EF4-FFF2-40B4-BE49-F238E27FC236}">
                <a16:creationId xmlns="" xmlns:a16="http://schemas.microsoft.com/office/drawing/2014/main" id="{92F0949D-F058-4D28-9DFF-E5DD959BE8FC}"/>
              </a:ext>
            </a:extLst>
          </p:cNvPr>
          <p:cNvSpPr/>
          <p:nvPr/>
        </p:nvSpPr>
        <p:spPr>
          <a:xfrm>
            <a:off x="1292772" y="5370786"/>
            <a:ext cx="8194410" cy="6463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Расходные обязательства (публичные и гражданско-правовые) –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обязанность выплатить денежные средства из соответствующего бюджета</a:t>
            </a:r>
          </a:p>
        </p:txBody>
      </p:sp>
      <p:graphicFrame>
        <p:nvGraphicFramePr>
          <p:cNvPr id="45" name="Диаграмма 44">
            <a:extLst>
              <a:ext uri="{FF2B5EF4-FFF2-40B4-BE49-F238E27FC236}">
                <a16:creationId xmlns="" xmlns:a16="http://schemas.microsoft.com/office/drawing/2014/main" id="{ABF72588-2762-4413-BE5A-C68ED14EB82E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2393962784"/>
              </p:ext>
            </p:extLst>
          </p:nvPr>
        </p:nvGraphicFramePr>
        <p:xfrm>
          <a:off x="1758565" y="1793845"/>
          <a:ext cx="7448497" cy="163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6" name="TextBox 45">
            <a:extLst>
              <a:ext uri="{FF2B5EF4-FFF2-40B4-BE49-F238E27FC236}">
                <a16:creationId xmlns="" xmlns:a16="http://schemas.microsoft.com/office/drawing/2014/main" id="{13A9AE1F-A969-4169-AE69-BC7C74D53BCA}"/>
              </a:ext>
            </a:extLst>
          </p:cNvPr>
          <p:cNvSpPr txBox="1"/>
          <p:nvPr/>
        </p:nvSpPr>
        <p:spPr>
          <a:xfrm>
            <a:off x="2883641" y="3554833"/>
            <a:ext cx="2266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ДЕФИЦИТ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="" xmlns:a16="http://schemas.microsoft.com/office/drawing/2014/main" id="{EE5E989A-60B1-47ED-B76E-10C7E6F0487E}"/>
              </a:ext>
            </a:extLst>
          </p:cNvPr>
          <p:cNvSpPr txBox="1"/>
          <p:nvPr/>
        </p:nvSpPr>
        <p:spPr>
          <a:xfrm>
            <a:off x="5762743" y="3549302"/>
            <a:ext cx="2266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ПРОФИЦИТ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="" xmlns:a16="http://schemas.microsoft.com/office/drawing/2014/main" id="{6AC06371-7F60-496A-82BB-C4C6F888CF5A}"/>
              </a:ext>
            </a:extLst>
          </p:cNvPr>
          <p:cNvSpPr/>
          <p:nvPr/>
        </p:nvSpPr>
        <p:spPr>
          <a:xfrm>
            <a:off x="3552497" y="315311"/>
            <a:ext cx="4554049" cy="142940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33D8622C-4CBE-4992-A70B-2D8C611FE00B}"/>
              </a:ext>
            </a:extLst>
          </p:cNvPr>
          <p:cNvSpPr/>
          <p:nvPr/>
        </p:nvSpPr>
        <p:spPr>
          <a:xfrm>
            <a:off x="2560458" y="807335"/>
            <a:ext cx="3410282" cy="670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Запланированные </a:t>
            </a:r>
            <a:endParaRPr lang="ru-RU" b="1" i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Доходы</a:t>
            </a:r>
          </a:p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sz="1100" i="1" dirty="0" smtClean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3152,696</a:t>
            </a:r>
            <a:endParaRPr lang="ru-RU" sz="1100" i="1" dirty="0">
              <a:solidFill>
                <a:schemeClr val="accent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5F7EAA8B-68F5-4DAF-8CFF-DD0F0E88C532}"/>
              </a:ext>
            </a:extLst>
          </p:cNvPr>
          <p:cNvSpPr/>
          <p:nvPr/>
        </p:nvSpPr>
        <p:spPr>
          <a:xfrm>
            <a:off x="5254138" y="840828"/>
            <a:ext cx="3410282" cy="670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Запланированные </a:t>
            </a:r>
          </a:p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Расходы</a:t>
            </a:r>
          </a:p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sz="1100" i="1" dirty="0" smtClean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3152,696</a:t>
            </a:r>
            <a:endParaRPr lang="ru-RU" sz="1100" i="1" dirty="0">
              <a:solidFill>
                <a:schemeClr val="accent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Равно 11">
            <a:extLst>
              <a:ext uri="{FF2B5EF4-FFF2-40B4-BE49-F238E27FC236}">
                <a16:creationId xmlns="" xmlns:a16="http://schemas.microsoft.com/office/drawing/2014/main" id="{1FF36637-BF24-4546-92DB-23B2132D084D}"/>
              </a:ext>
            </a:extLst>
          </p:cNvPr>
          <p:cNvSpPr/>
          <p:nvPr/>
        </p:nvSpPr>
        <p:spPr>
          <a:xfrm>
            <a:off x="5609474" y="800967"/>
            <a:ext cx="444725" cy="387648"/>
          </a:xfrm>
          <a:prstGeom prst="mathEqual">
            <a:avLst>
              <a:gd name="adj1" fmla="val 12976"/>
              <a:gd name="adj2" fmla="val 17031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C16EAF83-0060-4BC7-8E51-9DBF03511FBB}"/>
              </a:ext>
            </a:extLst>
          </p:cNvPr>
          <p:cNvSpPr/>
          <p:nvPr/>
        </p:nvSpPr>
        <p:spPr>
          <a:xfrm>
            <a:off x="7291798" y="809297"/>
            <a:ext cx="3008340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то возникает:</a:t>
            </a:r>
            <a:endParaRPr lang="ru-RU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A6E052F7-48BF-4ADA-A637-970CE6AA9D6A}"/>
              </a:ext>
            </a:extLst>
          </p:cNvPr>
          <p:cNvSpPr/>
          <p:nvPr/>
        </p:nvSpPr>
        <p:spPr>
          <a:xfrm>
            <a:off x="546538" y="777766"/>
            <a:ext cx="324320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нарушается равенство</a:t>
            </a:r>
            <a:endParaRPr lang="ru-RU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84885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: фигура 4">
            <a:extLst>
              <a:ext uri="{FF2B5EF4-FFF2-40B4-BE49-F238E27FC236}">
                <a16:creationId xmlns="" xmlns:a16="http://schemas.microsoft.com/office/drawing/2014/main" id="{D19F1CB1-794B-4C27-8644-E67AE15F83E1}"/>
              </a:ext>
            </a:extLst>
          </p:cNvPr>
          <p:cNvSpPr/>
          <p:nvPr/>
        </p:nvSpPr>
        <p:spPr>
          <a:xfrm>
            <a:off x="7185804" y="0"/>
            <a:ext cx="4908430" cy="6858000"/>
          </a:xfrm>
          <a:custGeom>
            <a:avLst/>
            <a:gdLst>
              <a:gd name="connsiteX0" fmla="*/ 3735238 w 4908430"/>
              <a:gd name="connsiteY0" fmla="*/ 8626 h 7021902"/>
              <a:gd name="connsiteX1" fmla="*/ 4908430 w 4908430"/>
              <a:gd name="connsiteY1" fmla="*/ 7021902 h 7021902"/>
              <a:gd name="connsiteX2" fmla="*/ 0 w 4908430"/>
              <a:gd name="connsiteY2" fmla="*/ 7004649 h 7021902"/>
              <a:gd name="connsiteX3" fmla="*/ 2355011 w 4908430"/>
              <a:gd name="connsiteY3" fmla="*/ 5244860 h 7021902"/>
              <a:gd name="connsiteX4" fmla="*/ 2596551 w 4908430"/>
              <a:gd name="connsiteY4" fmla="*/ 3830128 h 7021902"/>
              <a:gd name="connsiteX5" fmla="*/ 1871932 w 4908430"/>
              <a:gd name="connsiteY5" fmla="*/ 0 h 7021902"/>
              <a:gd name="connsiteX6" fmla="*/ 3735238 w 4908430"/>
              <a:gd name="connsiteY6" fmla="*/ 8626 h 7021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08430" h="7021902">
                <a:moveTo>
                  <a:pt x="3735238" y="8626"/>
                </a:moveTo>
                <a:lnTo>
                  <a:pt x="4908430" y="7021902"/>
                </a:lnTo>
                <a:lnTo>
                  <a:pt x="0" y="7004649"/>
                </a:lnTo>
                <a:lnTo>
                  <a:pt x="2355011" y="5244860"/>
                </a:lnTo>
                <a:lnTo>
                  <a:pt x="2596551" y="3830128"/>
                </a:lnTo>
                <a:lnTo>
                  <a:pt x="1871932" y="0"/>
                </a:lnTo>
                <a:lnTo>
                  <a:pt x="3735238" y="86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8814CE59-436E-4C8B-9FD9-5976A68653E5}"/>
              </a:ext>
            </a:extLst>
          </p:cNvPr>
          <p:cNvSpPr txBox="1"/>
          <p:nvPr/>
        </p:nvSpPr>
        <p:spPr>
          <a:xfrm>
            <a:off x="8240796" y="3573717"/>
            <a:ext cx="17399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2025_</a:t>
            </a:r>
            <a:endParaRPr lang="ru-RU" sz="4000" dirty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10" name="Равнобедренный треугольник 9">
            <a:extLst>
              <a:ext uri="{FF2B5EF4-FFF2-40B4-BE49-F238E27FC236}">
                <a16:creationId xmlns="" xmlns:a16="http://schemas.microsoft.com/office/drawing/2014/main" id="{4EBECCAF-7E79-4738-9442-336D1E8F20BE}"/>
              </a:ext>
            </a:extLst>
          </p:cNvPr>
          <p:cNvSpPr/>
          <p:nvPr/>
        </p:nvSpPr>
        <p:spPr>
          <a:xfrm>
            <a:off x="8907546" y="5731060"/>
            <a:ext cx="406400" cy="426710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A6A1A8F9-7CB6-4989-B73D-EDC563DE3157}"/>
              </a:ext>
            </a:extLst>
          </p:cNvPr>
          <p:cNvSpPr/>
          <p:nvPr/>
        </p:nvSpPr>
        <p:spPr>
          <a:xfrm>
            <a:off x="6789205" y="5266801"/>
            <a:ext cx="4489286" cy="3873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1ED9A8F0-D904-44AF-9649-2E1F0E95D8B4}"/>
              </a:ext>
            </a:extLst>
          </p:cNvPr>
          <p:cNvSpPr txBox="1"/>
          <p:nvPr/>
        </p:nvSpPr>
        <p:spPr>
          <a:xfrm>
            <a:off x="7665424" y="5266801"/>
            <a:ext cx="3238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Дефицит 0,00</a:t>
            </a:r>
          </a:p>
        </p:txBody>
      </p:sp>
      <p:sp>
        <p:nvSpPr>
          <p:cNvPr id="13" name="Блок-схема: альтернативный процесс 12">
            <a:extLst>
              <a:ext uri="{FF2B5EF4-FFF2-40B4-BE49-F238E27FC236}">
                <a16:creationId xmlns="" xmlns:a16="http://schemas.microsoft.com/office/drawing/2014/main" id="{B83653E1-2B89-4519-925D-6C3130C223A8}"/>
              </a:ext>
            </a:extLst>
          </p:cNvPr>
          <p:cNvSpPr/>
          <p:nvPr/>
        </p:nvSpPr>
        <p:spPr>
          <a:xfrm>
            <a:off x="7026634" y="4377423"/>
            <a:ext cx="1739900" cy="821672"/>
          </a:xfrm>
          <a:prstGeom prst="flowChartAlternateProcess">
            <a:avLst/>
          </a:prstGeom>
          <a:solidFill>
            <a:schemeClr val="accent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лок-схема: альтернативный процесс 13">
            <a:extLst>
              <a:ext uri="{FF2B5EF4-FFF2-40B4-BE49-F238E27FC236}">
                <a16:creationId xmlns="" xmlns:a16="http://schemas.microsoft.com/office/drawing/2014/main" id="{D6CEF709-F3C1-4F9A-9489-801626A30724}"/>
              </a:ext>
            </a:extLst>
          </p:cNvPr>
          <p:cNvSpPr/>
          <p:nvPr/>
        </p:nvSpPr>
        <p:spPr>
          <a:xfrm rot="247143">
            <a:off x="9433182" y="4349914"/>
            <a:ext cx="1739900" cy="810337"/>
          </a:xfrm>
          <a:prstGeom prst="flowChartAlternateProcess">
            <a:avLst/>
          </a:prstGeom>
          <a:solidFill>
            <a:schemeClr val="accent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8CB61CB1-72B4-4BC1-9984-72083EE46EB5}"/>
              </a:ext>
            </a:extLst>
          </p:cNvPr>
          <p:cNvSpPr txBox="1"/>
          <p:nvPr/>
        </p:nvSpPr>
        <p:spPr>
          <a:xfrm>
            <a:off x="6993865" y="4420963"/>
            <a:ext cx="1805438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Доходы</a:t>
            </a:r>
          </a:p>
          <a:p>
            <a:pPr algn="ctr">
              <a:spcAft>
                <a:spcPts val="600"/>
              </a:spcAft>
            </a:pPr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ru-RU" sz="16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2848,618</a:t>
            </a:r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C62E170D-8D53-4D4E-A179-3C58E0D1B2A5}"/>
              </a:ext>
            </a:extLst>
          </p:cNvPr>
          <p:cNvSpPr txBox="1"/>
          <p:nvPr/>
        </p:nvSpPr>
        <p:spPr>
          <a:xfrm rot="281147">
            <a:off x="9411086" y="4381708"/>
            <a:ext cx="1834337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Расходы</a:t>
            </a:r>
          </a:p>
          <a:p>
            <a:pPr algn="ctr">
              <a:spcAft>
                <a:spcPts val="600"/>
              </a:spcAft>
            </a:pP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ru-RU" sz="16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2848,618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Равно 16">
            <a:extLst>
              <a:ext uri="{FF2B5EF4-FFF2-40B4-BE49-F238E27FC236}">
                <a16:creationId xmlns="" xmlns:a16="http://schemas.microsoft.com/office/drawing/2014/main" id="{6BEDA571-BA04-4D6A-9AF0-CE47011DC5D2}"/>
              </a:ext>
            </a:extLst>
          </p:cNvPr>
          <p:cNvSpPr/>
          <p:nvPr/>
        </p:nvSpPr>
        <p:spPr>
          <a:xfrm>
            <a:off x="8839397" y="4582087"/>
            <a:ext cx="542698" cy="329257"/>
          </a:xfrm>
          <a:prstGeom prst="mathEqual">
            <a:avLst>
              <a:gd name="adj1" fmla="val 23520"/>
              <a:gd name="adj2" fmla="val 19474"/>
            </a:avLst>
          </a:prstGeom>
          <a:solidFill>
            <a:schemeClr val="accent4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80879883-287F-457E-A432-D4CA99254D06}"/>
              </a:ext>
            </a:extLst>
          </p:cNvPr>
          <p:cNvSpPr txBox="1"/>
          <p:nvPr/>
        </p:nvSpPr>
        <p:spPr>
          <a:xfrm>
            <a:off x="2103025" y="3570403"/>
            <a:ext cx="1739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2024</a:t>
            </a:r>
            <a:endParaRPr lang="ru-RU" sz="4000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19" name="Равнобедренный треугольник 18">
            <a:extLst>
              <a:ext uri="{FF2B5EF4-FFF2-40B4-BE49-F238E27FC236}">
                <a16:creationId xmlns="" xmlns:a16="http://schemas.microsoft.com/office/drawing/2014/main" id="{6017C05C-717F-466C-B81B-D48361E59C32}"/>
              </a:ext>
            </a:extLst>
          </p:cNvPr>
          <p:cNvSpPr/>
          <p:nvPr/>
        </p:nvSpPr>
        <p:spPr>
          <a:xfrm>
            <a:off x="2692596" y="5705633"/>
            <a:ext cx="406400" cy="426710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D65396AD-B966-493F-A455-FC7AE37598D1}"/>
              </a:ext>
            </a:extLst>
          </p:cNvPr>
          <p:cNvSpPr/>
          <p:nvPr/>
        </p:nvSpPr>
        <p:spPr>
          <a:xfrm>
            <a:off x="574255" y="5266801"/>
            <a:ext cx="4489286" cy="3873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D27C6DFC-B26E-49D4-B13F-F88DCD305D34}"/>
              </a:ext>
            </a:extLst>
          </p:cNvPr>
          <p:cNvSpPr txBox="1"/>
          <p:nvPr/>
        </p:nvSpPr>
        <p:spPr>
          <a:xfrm>
            <a:off x="1450474" y="5266801"/>
            <a:ext cx="3238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Дефицит 0,00</a:t>
            </a:r>
          </a:p>
        </p:txBody>
      </p:sp>
      <p:sp>
        <p:nvSpPr>
          <p:cNvPr id="22" name="Блок-схема: альтернативный процесс 21">
            <a:extLst>
              <a:ext uri="{FF2B5EF4-FFF2-40B4-BE49-F238E27FC236}">
                <a16:creationId xmlns="" xmlns:a16="http://schemas.microsoft.com/office/drawing/2014/main" id="{E6703991-D2D0-409B-9342-010263574981}"/>
              </a:ext>
            </a:extLst>
          </p:cNvPr>
          <p:cNvSpPr/>
          <p:nvPr/>
        </p:nvSpPr>
        <p:spPr>
          <a:xfrm>
            <a:off x="811684" y="4323397"/>
            <a:ext cx="1739900" cy="875698"/>
          </a:xfrm>
          <a:prstGeom prst="flowChartAlternateProcess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3" name="Блок-схема: альтернативный процесс 22">
            <a:extLst>
              <a:ext uri="{FF2B5EF4-FFF2-40B4-BE49-F238E27FC236}">
                <a16:creationId xmlns="" xmlns:a16="http://schemas.microsoft.com/office/drawing/2014/main" id="{E5548383-42B2-4921-9272-146C0927655D}"/>
              </a:ext>
            </a:extLst>
          </p:cNvPr>
          <p:cNvSpPr/>
          <p:nvPr/>
        </p:nvSpPr>
        <p:spPr>
          <a:xfrm rot="247143">
            <a:off x="3218396" y="4345368"/>
            <a:ext cx="1739900" cy="814889"/>
          </a:xfrm>
          <a:prstGeom prst="flowChartAlternateProcess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463B85EA-5BB3-4C86-AF16-BF2A086CB3BB}"/>
              </a:ext>
            </a:extLst>
          </p:cNvPr>
          <p:cNvSpPr txBox="1"/>
          <p:nvPr/>
        </p:nvSpPr>
        <p:spPr>
          <a:xfrm>
            <a:off x="765797" y="4377423"/>
            <a:ext cx="188140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Доходы</a:t>
            </a:r>
          </a:p>
          <a:p>
            <a:pPr algn="ctr">
              <a:spcAft>
                <a:spcPts val="600"/>
              </a:spcAft>
            </a:pP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ru-RU" sz="16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3006,281</a:t>
            </a:r>
            <a:r>
              <a:rPr lang="ru-RU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F5A85B9B-72AB-4733-B191-486EDB6E0A0E}"/>
              </a:ext>
            </a:extLst>
          </p:cNvPr>
          <p:cNvSpPr txBox="1"/>
          <p:nvPr/>
        </p:nvSpPr>
        <p:spPr>
          <a:xfrm rot="281147">
            <a:off x="3130129" y="4375901"/>
            <a:ext cx="1924466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Расходы</a:t>
            </a:r>
          </a:p>
          <a:p>
            <a:pPr algn="ctr">
              <a:spcAft>
                <a:spcPts val="600"/>
              </a:spcAft>
            </a:pP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ru-RU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2706,370</a:t>
            </a:r>
            <a:r>
              <a:rPr lang="ru-RU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Равно 25">
            <a:extLst>
              <a:ext uri="{FF2B5EF4-FFF2-40B4-BE49-F238E27FC236}">
                <a16:creationId xmlns="" xmlns:a16="http://schemas.microsoft.com/office/drawing/2014/main" id="{06289C44-9718-479F-9B23-FEBED6A9033C}"/>
              </a:ext>
            </a:extLst>
          </p:cNvPr>
          <p:cNvSpPr/>
          <p:nvPr/>
        </p:nvSpPr>
        <p:spPr>
          <a:xfrm>
            <a:off x="2624447" y="4582087"/>
            <a:ext cx="542698" cy="329257"/>
          </a:xfrm>
          <a:prstGeom prst="mathEqual">
            <a:avLst>
              <a:gd name="adj1" fmla="val 23520"/>
              <a:gd name="adj2" fmla="val 194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BA48BBC3-DD39-42FA-A467-637C36645EAD}"/>
              </a:ext>
            </a:extLst>
          </p:cNvPr>
          <p:cNvSpPr txBox="1"/>
          <p:nvPr/>
        </p:nvSpPr>
        <p:spPr>
          <a:xfrm>
            <a:off x="5062642" y="811350"/>
            <a:ext cx="1739900" cy="707886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n>
                  <a:solidFill>
                    <a:schemeClr val="accent5">
                      <a:lumMod val="75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latin typeface="Arial Black" pitchFamily="34" charset="0"/>
              </a:rPr>
              <a:t>2023</a:t>
            </a:r>
            <a:endParaRPr lang="ru-RU" sz="4000" dirty="0">
              <a:ln>
                <a:solidFill>
                  <a:schemeClr val="accent5">
                    <a:lumMod val="75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8" name="Равнобедренный треугольник 27">
            <a:extLst>
              <a:ext uri="{FF2B5EF4-FFF2-40B4-BE49-F238E27FC236}">
                <a16:creationId xmlns="" xmlns:a16="http://schemas.microsoft.com/office/drawing/2014/main" id="{5829993E-3528-4925-9F7B-DF4D82F19331}"/>
              </a:ext>
            </a:extLst>
          </p:cNvPr>
          <p:cNvSpPr/>
          <p:nvPr/>
        </p:nvSpPr>
        <p:spPr>
          <a:xfrm>
            <a:off x="5806290" y="2897770"/>
            <a:ext cx="406400" cy="426710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>
            <a:extLst>
              <a:ext uri="{FF2B5EF4-FFF2-40B4-BE49-F238E27FC236}">
                <a16:creationId xmlns="" xmlns:a16="http://schemas.microsoft.com/office/drawing/2014/main" id="{44DBBB60-580B-42E7-A133-4E4859CD0791}"/>
              </a:ext>
            </a:extLst>
          </p:cNvPr>
          <p:cNvSpPr/>
          <p:nvPr/>
        </p:nvSpPr>
        <p:spPr>
          <a:xfrm>
            <a:off x="3687949" y="2421748"/>
            <a:ext cx="4489286" cy="3873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FCF8150E-60AD-4486-A10F-28F3461172B8}"/>
              </a:ext>
            </a:extLst>
          </p:cNvPr>
          <p:cNvSpPr txBox="1"/>
          <p:nvPr/>
        </p:nvSpPr>
        <p:spPr>
          <a:xfrm>
            <a:off x="4505423" y="2412192"/>
            <a:ext cx="3238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Дефицит 0,00</a:t>
            </a:r>
          </a:p>
        </p:txBody>
      </p:sp>
      <p:sp>
        <p:nvSpPr>
          <p:cNvPr id="31" name="Блок-схема: альтернативный процесс 30">
            <a:extLst>
              <a:ext uri="{FF2B5EF4-FFF2-40B4-BE49-F238E27FC236}">
                <a16:creationId xmlns="" xmlns:a16="http://schemas.microsoft.com/office/drawing/2014/main" id="{E6BD7E27-E6EC-4126-A964-677D83D7C575}"/>
              </a:ext>
            </a:extLst>
          </p:cNvPr>
          <p:cNvSpPr/>
          <p:nvPr/>
        </p:nvSpPr>
        <p:spPr>
          <a:xfrm>
            <a:off x="3925378" y="1554968"/>
            <a:ext cx="1739900" cy="799074"/>
          </a:xfrm>
          <a:prstGeom prst="flowChartAlternateProcess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Блок-схема: альтернативный процесс 31">
            <a:extLst>
              <a:ext uri="{FF2B5EF4-FFF2-40B4-BE49-F238E27FC236}">
                <a16:creationId xmlns="" xmlns:a16="http://schemas.microsoft.com/office/drawing/2014/main" id="{EDF63F83-3897-4E14-A726-995D3F9454F1}"/>
              </a:ext>
            </a:extLst>
          </p:cNvPr>
          <p:cNvSpPr/>
          <p:nvPr/>
        </p:nvSpPr>
        <p:spPr>
          <a:xfrm rot="247143">
            <a:off x="6331389" y="1519815"/>
            <a:ext cx="1739900" cy="795364"/>
          </a:xfrm>
          <a:prstGeom prst="flowChartAlternateProcess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2388CF02-2C62-4809-8FD1-FF62B891F9FF}"/>
              </a:ext>
            </a:extLst>
          </p:cNvPr>
          <p:cNvSpPr txBox="1"/>
          <p:nvPr/>
        </p:nvSpPr>
        <p:spPr>
          <a:xfrm>
            <a:off x="3942280" y="1575766"/>
            <a:ext cx="1837978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Доходы</a:t>
            </a:r>
          </a:p>
          <a:p>
            <a:pPr algn="ctr">
              <a:spcAft>
                <a:spcPts val="600"/>
              </a:spcAft>
            </a:pPr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3152,696</a:t>
            </a:r>
            <a:endParaRPr lang="ru-RU" sz="16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0665E99D-D865-4A99-A5FE-E96B007CAAEF}"/>
              </a:ext>
            </a:extLst>
          </p:cNvPr>
          <p:cNvSpPr txBox="1"/>
          <p:nvPr/>
        </p:nvSpPr>
        <p:spPr>
          <a:xfrm rot="281147">
            <a:off x="6305665" y="1527845"/>
            <a:ext cx="1835839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Расходы</a:t>
            </a:r>
          </a:p>
          <a:p>
            <a:pPr algn="ctr">
              <a:spcAft>
                <a:spcPts val="600"/>
              </a:spcAft>
            </a:pPr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ru-RU" sz="1600" b="1" u="sng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3152,696</a:t>
            </a:r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</a:t>
            </a:r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</a:t>
            </a:r>
            <a:endParaRPr lang="ru-RU" sz="16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Равно 34">
            <a:extLst>
              <a:ext uri="{FF2B5EF4-FFF2-40B4-BE49-F238E27FC236}">
                <a16:creationId xmlns="" xmlns:a16="http://schemas.microsoft.com/office/drawing/2014/main" id="{7B5CD7E1-9F45-42B1-A3EC-A539F759F0C6}"/>
              </a:ext>
            </a:extLst>
          </p:cNvPr>
          <p:cNvSpPr/>
          <p:nvPr/>
        </p:nvSpPr>
        <p:spPr>
          <a:xfrm>
            <a:off x="5738141" y="1737034"/>
            <a:ext cx="542698" cy="329257"/>
          </a:xfrm>
          <a:prstGeom prst="mathEqual">
            <a:avLst>
              <a:gd name="adj1" fmla="val 23520"/>
              <a:gd name="adj2" fmla="val 19474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6" name="Прямоугольник 35">
            <a:extLst>
              <a:ext uri="{FF2B5EF4-FFF2-40B4-BE49-F238E27FC236}">
                <a16:creationId xmlns="" xmlns:a16="http://schemas.microsoft.com/office/drawing/2014/main" id="{36519ABC-B70C-4D1C-B7A7-61AD9C5D5E1B}"/>
              </a:ext>
            </a:extLst>
          </p:cNvPr>
          <p:cNvSpPr/>
          <p:nvPr/>
        </p:nvSpPr>
        <p:spPr>
          <a:xfrm>
            <a:off x="312394" y="246600"/>
            <a:ext cx="107057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sz="2000" b="1" dirty="0" smtClean="0"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Краснинского сельского </a:t>
            </a:r>
            <a:r>
              <a:rPr lang="ru-RU" sz="2000" b="1" dirty="0"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поселения </a:t>
            </a:r>
            <a:r>
              <a:rPr lang="ru-RU" sz="2000" b="1" dirty="0" smtClean="0"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Даниловского </a:t>
            </a:r>
            <a:r>
              <a:rPr lang="ru-RU" sz="2000" b="1" dirty="0"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муниципального района Волгоградской области</a:t>
            </a:r>
            <a:endParaRPr lang="ru-RU" sz="1200" b="1" dirty="0"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6459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F682C4ED-1526-4120-8678-F5B8095388A1}"/>
              </a:ext>
            </a:extLst>
          </p:cNvPr>
          <p:cNvSpPr/>
          <p:nvPr/>
        </p:nvSpPr>
        <p:spPr>
          <a:xfrm>
            <a:off x="323666" y="213610"/>
            <a:ext cx="10394480" cy="472437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Akrobat Bold" panose="000008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ЭТАПЫ ПРОХОЖДЕНИЯ БЮДЖЕТА</a:t>
            </a:r>
            <a:endParaRPr lang="ru-RU" sz="1400" dirty="0">
              <a:effectLst/>
              <a:latin typeface="Akrobat Bold" panose="000008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="" xmlns:a16="http://schemas.microsoft.com/office/drawing/2014/main" id="{90059AE0-01DF-4120-B3BE-8BC87A9B1EEE}"/>
              </a:ext>
            </a:extLst>
          </p:cNvPr>
          <p:cNvSpPr/>
          <p:nvPr/>
        </p:nvSpPr>
        <p:spPr>
          <a:xfrm>
            <a:off x="917278" y="809297"/>
            <a:ext cx="3554083" cy="219585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0877FC9-19FD-4042-BAA8-71EBBA8A1978}"/>
              </a:ext>
            </a:extLst>
          </p:cNvPr>
          <p:cNvSpPr txBox="1"/>
          <p:nvPr/>
        </p:nvSpPr>
        <p:spPr>
          <a:xfrm>
            <a:off x="1072553" y="963750"/>
            <a:ext cx="318314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Akrobat" panose="00000600000000000000" pitchFamily="50" charset="-52"/>
              </a:rPr>
              <a:t>Подготовка материалов для составления бюджета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Akrobat" panose="00000600000000000000" pitchFamily="50" charset="-52"/>
              </a:rPr>
              <a:t>Согласование материалов для составления бюджета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Akrobat" panose="00000600000000000000" pitchFamily="50" charset="-52"/>
              </a:rPr>
              <a:t>Подготовка проекта решения о бюджете </a:t>
            </a:r>
          </a:p>
          <a:p>
            <a:endParaRPr lang="ru-RU" dirty="0"/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="" xmlns:a16="http://schemas.microsoft.com/office/drawing/2014/main" id="{15DAB2D5-5236-4410-A338-5F6A2053D4A4}"/>
              </a:ext>
            </a:extLst>
          </p:cNvPr>
          <p:cNvSpPr/>
          <p:nvPr/>
        </p:nvSpPr>
        <p:spPr>
          <a:xfrm>
            <a:off x="6579073" y="788275"/>
            <a:ext cx="3548329" cy="221687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3E35FF1-5D16-4039-ADB9-70F1020D9920}"/>
              </a:ext>
            </a:extLst>
          </p:cNvPr>
          <p:cNvSpPr txBox="1"/>
          <p:nvPr/>
        </p:nvSpPr>
        <p:spPr>
          <a:xfrm>
            <a:off x="6832127" y="980464"/>
            <a:ext cx="32952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Akrobat" panose="00000600000000000000" pitchFamily="50" charset="-52"/>
              </a:rPr>
              <a:t>Рассмотрение проекта решения о бюджете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Akrobat" panose="00000600000000000000" pitchFamily="50" charset="-52"/>
              </a:rPr>
              <a:t>Утверждение проекта решения о бюджете.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Akrobat" panose="00000600000000000000" pitchFamily="50" charset="-52"/>
              </a:rPr>
              <a:t>Подписание решения о бюджете</a:t>
            </a:r>
            <a:endParaRPr lang="ru-RU" sz="1400" dirty="0"/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="" xmlns:a16="http://schemas.microsoft.com/office/drawing/2014/main" id="{40376EE0-27CA-4779-9896-F11B4BB3A7BC}"/>
              </a:ext>
            </a:extLst>
          </p:cNvPr>
          <p:cNvSpPr/>
          <p:nvPr/>
        </p:nvSpPr>
        <p:spPr>
          <a:xfrm>
            <a:off x="6602084" y="4142283"/>
            <a:ext cx="3525317" cy="210484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38142329-93E5-4D5F-ADF7-335F96F23295}"/>
              </a:ext>
            </a:extLst>
          </p:cNvPr>
          <p:cNvSpPr txBox="1"/>
          <p:nvPr/>
        </p:nvSpPr>
        <p:spPr>
          <a:xfrm>
            <a:off x="6758152" y="4403834"/>
            <a:ext cx="3205655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Akrobat" panose="00000600000000000000" pitchFamily="50" charset="-52"/>
              </a:rPr>
              <a:t>Подготовка документов для исполнения </a:t>
            </a:r>
            <a:r>
              <a:rPr lang="ru-RU" sz="1400" dirty="0" smtClean="0">
                <a:latin typeface="Akrobat" panose="00000600000000000000" pitchFamily="50" charset="-52"/>
              </a:rPr>
              <a:t>бюджета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Akrobat" panose="00000600000000000000" pitchFamily="50" charset="-52"/>
              </a:rPr>
              <a:t>Исполнение бюдж</a:t>
            </a:r>
            <a:r>
              <a:rPr lang="ru-RU" sz="1600" dirty="0" smtClean="0">
                <a:latin typeface="Akrobat" panose="00000600000000000000" pitchFamily="50" charset="-52"/>
              </a:rPr>
              <a:t>ета</a:t>
            </a:r>
            <a:endParaRPr lang="ru-RU" sz="1600" dirty="0">
              <a:latin typeface="Akrobat" panose="00000600000000000000" pitchFamily="50" charset="-52"/>
            </a:endParaRPr>
          </a:p>
          <a:p>
            <a:endParaRPr lang="ru-RU" dirty="0"/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="" xmlns:a16="http://schemas.microsoft.com/office/drawing/2014/main" id="{6EC755A8-E175-4316-8297-0BED21263BF8}"/>
              </a:ext>
            </a:extLst>
          </p:cNvPr>
          <p:cNvSpPr/>
          <p:nvPr/>
        </p:nvSpPr>
        <p:spPr>
          <a:xfrm>
            <a:off x="914408" y="4152362"/>
            <a:ext cx="3554083" cy="210484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8070ECB9-7691-4A65-AA4A-A16ED854C04C}"/>
              </a:ext>
            </a:extLst>
          </p:cNvPr>
          <p:cNvSpPr txBox="1"/>
          <p:nvPr/>
        </p:nvSpPr>
        <p:spPr>
          <a:xfrm>
            <a:off x="914400" y="4309241"/>
            <a:ext cx="35735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Akrobat" panose="00000600000000000000" pitchFamily="50" charset="-52"/>
              </a:rPr>
              <a:t>Подготовка бюджетной отчётности        об исполнении </a:t>
            </a:r>
            <a:r>
              <a:rPr lang="ru-RU" sz="1400" dirty="0" smtClean="0">
                <a:latin typeface="Akrobat" panose="00000600000000000000" pitchFamily="50" charset="-52"/>
              </a:rPr>
              <a:t>бюджета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Akrobat" panose="00000600000000000000" pitchFamily="50" charset="-52"/>
              </a:rPr>
              <a:t>Рассмотрение </a:t>
            </a:r>
            <a:r>
              <a:rPr lang="ru-RU" sz="1400" dirty="0">
                <a:latin typeface="Akrobat" panose="00000600000000000000" pitchFamily="50" charset="-52"/>
              </a:rPr>
              <a:t>и согласование бюджетной отчетности об исполнении бюджета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Akrobat" panose="00000600000000000000" pitchFamily="50" charset="-52"/>
              </a:rPr>
              <a:t>Утверждение бюджетной отчётности об исполнении бюджета.</a:t>
            </a:r>
            <a:endParaRPr lang="ru-RU" sz="1400" dirty="0"/>
          </a:p>
        </p:txBody>
      </p:sp>
      <p:sp>
        <p:nvSpPr>
          <p:cNvPr id="13" name="Блок-схема: ИЛИ 12">
            <a:extLst>
              <a:ext uri="{FF2B5EF4-FFF2-40B4-BE49-F238E27FC236}">
                <a16:creationId xmlns="" xmlns:a16="http://schemas.microsoft.com/office/drawing/2014/main" id="{D8958B05-936E-4A61-AEF1-E99DD6788C58}"/>
              </a:ext>
            </a:extLst>
          </p:cNvPr>
          <p:cNvSpPr/>
          <p:nvPr/>
        </p:nvSpPr>
        <p:spPr>
          <a:xfrm>
            <a:off x="3883311" y="1989258"/>
            <a:ext cx="3329796" cy="3329796"/>
          </a:xfrm>
          <a:prstGeom prst="flowChartOr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0CFE87BF-2B88-46FD-B516-EFA2BDBFE0E6}"/>
              </a:ext>
            </a:extLst>
          </p:cNvPr>
          <p:cNvSpPr/>
          <p:nvPr/>
        </p:nvSpPr>
        <p:spPr>
          <a:xfrm>
            <a:off x="5459094" y="1454702"/>
            <a:ext cx="178283" cy="45029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32F1397D-3006-4725-89D3-6408911BE691}"/>
              </a:ext>
            </a:extLst>
          </p:cNvPr>
          <p:cNvSpPr/>
          <p:nvPr/>
        </p:nvSpPr>
        <p:spPr>
          <a:xfrm rot="5400000">
            <a:off x="5476714" y="1426866"/>
            <a:ext cx="143041" cy="45029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33E90FB9-EC38-4F62-8DA2-AD6C47CE6B16}"/>
              </a:ext>
            </a:extLst>
          </p:cNvPr>
          <p:cNvSpPr txBox="1"/>
          <p:nvPr/>
        </p:nvSpPr>
        <p:spPr>
          <a:xfrm>
            <a:off x="3877264" y="2764221"/>
            <a:ext cx="16196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krobat" panose="00000600000000000000" pitchFamily="50" charset="-52"/>
              </a:rPr>
              <a:t>СОСТАВЛЕНИЕ</a:t>
            </a:r>
            <a:endParaRPr lang="ru-RU" sz="2000" b="1" dirty="0">
              <a:solidFill>
                <a:schemeClr val="bg1"/>
              </a:solidFill>
              <a:latin typeface="Akrobat" panose="00000600000000000000" pitchFamily="50" charset="-52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73D950B2-EA32-45F1-AE23-D61D67F8FC31}"/>
              </a:ext>
            </a:extLst>
          </p:cNvPr>
          <p:cNvSpPr txBox="1"/>
          <p:nvPr/>
        </p:nvSpPr>
        <p:spPr>
          <a:xfrm>
            <a:off x="5594057" y="2827283"/>
            <a:ext cx="16620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krobat" panose="00000600000000000000" pitchFamily="50" charset="-52"/>
              </a:rPr>
              <a:t>УТВЕРЖДЕНИЕ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9D01BEA0-D367-40BE-9DA1-B0F148444F47}"/>
              </a:ext>
            </a:extLst>
          </p:cNvPr>
          <p:cNvSpPr txBox="1"/>
          <p:nvPr/>
        </p:nvSpPr>
        <p:spPr>
          <a:xfrm>
            <a:off x="5579117" y="3735434"/>
            <a:ext cx="15901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krobat" panose="00000600000000000000" pitchFamily="50" charset="-52"/>
              </a:rPr>
              <a:t>ИСПОЛНЕНИЕ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8C5F69D7-8A76-40DC-A8EB-E7121399E3CA}"/>
              </a:ext>
            </a:extLst>
          </p:cNvPr>
          <p:cNvSpPr txBox="1"/>
          <p:nvPr/>
        </p:nvSpPr>
        <p:spPr>
          <a:xfrm>
            <a:off x="3972909" y="3734961"/>
            <a:ext cx="15393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krobat" panose="00000600000000000000" pitchFamily="50" charset="-52"/>
              </a:rPr>
              <a:t>ОТЧЕТНОСТЬ</a:t>
            </a:r>
          </a:p>
        </p:txBody>
      </p:sp>
      <p:sp>
        <p:nvSpPr>
          <p:cNvPr id="20" name="Стрелка: изогнутая вниз 19">
            <a:extLst>
              <a:ext uri="{FF2B5EF4-FFF2-40B4-BE49-F238E27FC236}">
                <a16:creationId xmlns="" xmlns:a16="http://schemas.microsoft.com/office/drawing/2014/main" id="{3D8B90BE-07BA-493B-B2DD-65C24EFDEE6E}"/>
              </a:ext>
            </a:extLst>
          </p:cNvPr>
          <p:cNvSpPr/>
          <p:nvPr/>
        </p:nvSpPr>
        <p:spPr>
          <a:xfrm>
            <a:off x="4600745" y="1232982"/>
            <a:ext cx="1897799" cy="472437"/>
          </a:xfrm>
          <a:prstGeom prst="curvedDownArrow">
            <a:avLst>
              <a:gd name="adj1" fmla="val 28325"/>
              <a:gd name="adj2" fmla="val 61175"/>
              <a:gd name="adj3" fmla="val 424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Стрелка: изогнутая вниз 20">
            <a:extLst>
              <a:ext uri="{FF2B5EF4-FFF2-40B4-BE49-F238E27FC236}">
                <a16:creationId xmlns="" xmlns:a16="http://schemas.microsoft.com/office/drawing/2014/main" id="{1F406DF0-36C5-4DBA-9448-2FA93AF2A571}"/>
              </a:ext>
            </a:extLst>
          </p:cNvPr>
          <p:cNvSpPr/>
          <p:nvPr/>
        </p:nvSpPr>
        <p:spPr>
          <a:xfrm rot="10800000">
            <a:off x="4566263" y="5557702"/>
            <a:ext cx="1897799" cy="472437"/>
          </a:xfrm>
          <a:prstGeom prst="curvedDownArrow">
            <a:avLst>
              <a:gd name="adj1" fmla="val 28325"/>
              <a:gd name="adj2" fmla="val 61175"/>
              <a:gd name="adj3" fmla="val 424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Стрелка: изогнутая вниз 21">
            <a:extLst>
              <a:ext uri="{FF2B5EF4-FFF2-40B4-BE49-F238E27FC236}">
                <a16:creationId xmlns="" xmlns:a16="http://schemas.microsoft.com/office/drawing/2014/main" id="{B77889E7-5677-4F33-B9F9-0849DB8A41C0}"/>
              </a:ext>
            </a:extLst>
          </p:cNvPr>
          <p:cNvSpPr/>
          <p:nvPr/>
        </p:nvSpPr>
        <p:spPr>
          <a:xfrm rot="5400000">
            <a:off x="7137993" y="3406674"/>
            <a:ext cx="914078" cy="372779"/>
          </a:xfrm>
          <a:prstGeom prst="curvedDownArrow">
            <a:avLst>
              <a:gd name="adj1" fmla="val 28325"/>
              <a:gd name="adj2" fmla="val 61175"/>
              <a:gd name="adj3" fmla="val 424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42206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: фигура 11">
            <a:extLst>
              <a:ext uri="{FF2B5EF4-FFF2-40B4-BE49-F238E27FC236}">
                <a16:creationId xmlns="" xmlns:a16="http://schemas.microsoft.com/office/drawing/2014/main" id="{24760371-DD48-453C-8F13-CBBA7453B64C}"/>
              </a:ext>
            </a:extLst>
          </p:cNvPr>
          <p:cNvSpPr/>
          <p:nvPr/>
        </p:nvSpPr>
        <p:spPr>
          <a:xfrm>
            <a:off x="7185804" y="0"/>
            <a:ext cx="4908430" cy="6858000"/>
          </a:xfrm>
          <a:custGeom>
            <a:avLst/>
            <a:gdLst>
              <a:gd name="connsiteX0" fmla="*/ 3735238 w 4908430"/>
              <a:gd name="connsiteY0" fmla="*/ 8626 h 7021902"/>
              <a:gd name="connsiteX1" fmla="*/ 4908430 w 4908430"/>
              <a:gd name="connsiteY1" fmla="*/ 7021902 h 7021902"/>
              <a:gd name="connsiteX2" fmla="*/ 0 w 4908430"/>
              <a:gd name="connsiteY2" fmla="*/ 7004649 h 7021902"/>
              <a:gd name="connsiteX3" fmla="*/ 2355011 w 4908430"/>
              <a:gd name="connsiteY3" fmla="*/ 5244860 h 7021902"/>
              <a:gd name="connsiteX4" fmla="*/ 2596551 w 4908430"/>
              <a:gd name="connsiteY4" fmla="*/ 3830128 h 7021902"/>
              <a:gd name="connsiteX5" fmla="*/ 1871932 w 4908430"/>
              <a:gd name="connsiteY5" fmla="*/ 0 h 7021902"/>
              <a:gd name="connsiteX6" fmla="*/ 3735238 w 4908430"/>
              <a:gd name="connsiteY6" fmla="*/ 8626 h 7021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08430" h="7021902">
                <a:moveTo>
                  <a:pt x="3735238" y="8626"/>
                </a:moveTo>
                <a:lnTo>
                  <a:pt x="4908430" y="7021902"/>
                </a:lnTo>
                <a:lnTo>
                  <a:pt x="0" y="7004649"/>
                </a:lnTo>
                <a:lnTo>
                  <a:pt x="2355011" y="5244860"/>
                </a:lnTo>
                <a:lnTo>
                  <a:pt x="2596551" y="3830128"/>
                </a:lnTo>
                <a:lnTo>
                  <a:pt x="1871932" y="0"/>
                </a:lnTo>
                <a:lnTo>
                  <a:pt x="3735238" y="86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>
            <a:extLst>
              <a:ext uri="{FF2B5EF4-FFF2-40B4-BE49-F238E27FC236}">
                <a16:creationId xmlns="" xmlns:a16="http://schemas.microsoft.com/office/drawing/2014/main" id="{AFF889DA-1C1E-466D-BD9A-A2477F6460BB}"/>
              </a:ext>
            </a:extLst>
          </p:cNvPr>
          <p:cNvSpPr/>
          <p:nvPr/>
        </p:nvSpPr>
        <p:spPr>
          <a:xfrm>
            <a:off x="819757" y="1394356"/>
            <a:ext cx="1056867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Площадь сельского поселения – 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___</a:t>
            </a:r>
            <a:r>
              <a:rPr lang="ru-RU" b="1" u="sng" dirty="0" smtClean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170,37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__га</a:t>
            </a:r>
            <a:r>
              <a:rPr lang="ru-RU" b="1" dirty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 </a:t>
            </a:r>
          </a:p>
          <a:p>
            <a:pPr algn="just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Население – 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___</a:t>
            </a:r>
            <a:r>
              <a:rPr lang="ru-RU" b="1" u="sng" dirty="0" smtClean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580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___человек</a:t>
            </a:r>
            <a:r>
              <a:rPr lang="ru-RU" b="1" dirty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. </a:t>
            </a:r>
          </a:p>
          <a:p>
            <a:pPr algn="just"/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Akrobat" panose="00000600000000000000" pitchFamily="50" charset="-52"/>
              <a:cs typeface="Times New Roman" pitchFamily="18" charset="0"/>
            </a:endParaRPr>
          </a:p>
          <a:p>
            <a:pPr algn="just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В состав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Краснинского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 сельского поселения  входит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2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населенных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пункта: </a:t>
            </a:r>
          </a:p>
          <a:p>
            <a:pPr algn="just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 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х.Красный, 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х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 .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Дорожкин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.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Akrobat" panose="00000600000000000000" pitchFamily="50" charset="-52"/>
              <a:cs typeface="Times New Roman" pitchFamily="18" charset="0"/>
            </a:endParaRPr>
          </a:p>
          <a:p>
            <a:pPr marL="11430" indent="-285750" algn="just"/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latin typeface="Akrobat" panose="00000600000000000000" pitchFamily="50" charset="-52"/>
              <a:cs typeface="Times New Roman" pitchFamily="18" charset="0"/>
            </a:endParaRPr>
          </a:p>
          <a:p>
            <a:pPr marL="11430" indent="-285750" algn="just"/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latin typeface="Akrobat" panose="00000600000000000000" pitchFamily="50" charset="-52"/>
              <a:cs typeface="Times New Roman" pitchFamily="18" charset="0"/>
            </a:endParaRPr>
          </a:p>
          <a:p>
            <a:pPr marL="11430" indent="-285750" algn="just"/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latin typeface="Akrobat" panose="00000600000000000000" pitchFamily="50" charset="-52"/>
              <a:cs typeface="Times New Roman" pitchFamily="18" charset="0"/>
            </a:endParaRPr>
          </a:p>
          <a:p>
            <a:pPr marL="11430" indent="-285750" algn="just"/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Akrobat" panose="00000600000000000000" pitchFamily="50" charset="-52"/>
              <a:cs typeface="Times New Roman" pitchFamily="18" charset="0"/>
            </a:endParaRPr>
          </a:p>
          <a:p>
            <a:pPr marL="11430" indent="-285750" algn="just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Административным центром Поселения является </a:t>
            </a:r>
            <a:r>
              <a:rPr lang="ru-RU" u="sng" dirty="0" smtClean="0">
                <a:latin typeface="Akrobat" panose="00000600000000000000" pitchFamily="50" charset="-52"/>
                <a:cs typeface="Times New Roman" pitchFamily="18" charset="0"/>
              </a:rPr>
              <a:t>п.г.т. </a:t>
            </a:r>
            <a:r>
              <a:rPr lang="ru-RU" u="sng" dirty="0" err="1" smtClean="0">
                <a:latin typeface="Akrobat" panose="00000600000000000000" pitchFamily="50" charset="-52"/>
                <a:cs typeface="Times New Roman" pitchFamily="18" charset="0"/>
              </a:rPr>
              <a:t>Дпаниловка</a:t>
            </a:r>
            <a:endParaRPr lang="ru-RU" dirty="0">
              <a:latin typeface="Akrobat" panose="00000600000000000000" pitchFamily="50" charset="-52"/>
              <a:cs typeface="Times New Roman" pitchFamily="18" charset="0"/>
            </a:endParaRPr>
          </a:p>
        </p:txBody>
      </p:sp>
      <p:sp>
        <p:nvSpPr>
          <p:cNvPr id="42" name="Прямоугольник 41">
            <a:extLst>
              <a:ext uri="{FF2B5EF4-FFF2-40B4-BE49-F238E27FC236}">
                <a16:creationId xmlns="" xmlns:a16="http://schemas.microsoft.com/office/drawing/2014/main" id="{2FD74507-D6DE-4A1D-824F-C0AAE8693519}"/>
              </a:ext>
            </a:extLst>
          </p:cNvPr>
          <p:cNvSpPr/>
          <p:nvPr/>
        </p:nvSpPr>
        <p:spPr>
          <a:xfrm>
            <a:off x="519953" y="241832"/>
            <a:ext cx="10394480" cy="472437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Akrobat Bold" panose="000008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АДМИНИСТРАТИВНО-ТЕРРИТОРИАЛЬНОЕ ДЕЛЕНИЕ</a:t>
            </a:r>
            <a:endParaRPr lang="ru-RU" sz="1400" dirty="0">
              <a:effectLst/>
              <a:latin typeface="Akrobat Bold" panose="000008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DE0EDB35-3C72-4CFF-8968-AFEA88EA2A30}"/>
              </a:ext>
            </a:extLst>
          </p:cNvPr>
          <p:cNvSpPr/>
          <p:nvPr/>
        </p:nvSpPr>
        <p:spPr>
          <a:xfrm>
            <a:off x="519952" y="846844"/>
            <a:ext cx="10394480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Краснинское </a:t>
            </a: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сельское поселения </a:t>
            </a:r>
            <a:r>
              <a:rPr lang="ru-RU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Даниловского </a:t>
            </a: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муниципального района Волгоградской области</a:t>
            </a:r>
          </a:p>
        </p:txBody>
      </p:sp>
    </p:spTree>
    <p:extLst>
      <p:ext uri="{BB962C8B-B14F-4D97-AF65-F5344CB8AC3E}">
        <p14:creationId xmlns="" xmlns:p14="http://schemas.microsoft.com/office/powerpoint/2010/main" val="1174387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Куб 34">
            <a:extLst>
              <a:ext uri="{FF2B5EF4-FFF2-40B4-BE49-F238E27FC236}">
                <a16:creationId xmlns="" xmlns:a16="http://schemas.microsoft.com/office/drawing/2014/main" id="{DC636520-9514-4BEC-BC52-ACC4089D340D}"/>
              </a:ext>
            </a:extLst>
          </p:cNvPr>
          <p:cNvSpPr/>
          <p:nvPr/>
        </p:nvSpPr>
        <p:spPr>
          <a:xfrm>
            <a:off x="6537434" y="3373819"/>
            <a:ext cx="2564524" cy="3058511"/>
          </a:xfrm>
          <a:prstGeom prst="cube">
            <a:avLst>
              <a:gd name="adj" fmla="val 6030"/>
            </a:avLst>
          </a:pr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43000">
                <a:schemeClr val="accent4">
                  <a:lumMod val="20000"/>
                  <a:lumOff val="80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 cap="rnd" cmpd="sng">
            <a:solidFill>
              <a:schemeClr val="accent4">
                <a:lumMod val="75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Куб 33">
            <a:extLst>
              <a:ext uri="{FF2B5EF4-FFF2-40B4-BE49-F238E27FC236}">
                <a16:creationId xmlns="" xmlns:a16="http://schemas.microsoft.com/office/drawing/2014/main" id="{6C9F824F-A48A-4020-B355-9AF6DF3742E6}"/>
              </a:ext>
            </a:extLst>
          </p:cNvPr>
          <p:cNvSpPr/>
          <p:nvPr/>
        </p:nvSpPr>
        <p:spPr>
          <a:xfrm>
            <a:off x="3843189" y="3402442"/>
            <a:ext cx="2494341" cy="3038551"/>
          </a:xfrm>
          <a:prstGeom prst="cube">
            <a:avLst>
              <a:gd name="adj" fmla="val 6421"/>
            </a:avLst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16200000" scaled="1"/>
            <a:tileRect/>
          </a:gradFill>
          <a:ln w="9525" cap="rnd" cmpd="sng">
            <a:solidFill>
              <a:schemeClr val="accent3">
                <a:lumMod val="75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Куб 32">
            <a:extLst>
              <a:ext uri="{FF2B5EF4-FFF2-40B4-BE49-F238E27FC236}">
                <a16:creationId xmlns="" xmlns:a16="http://schemas.microsoft.com/office/drawing/2014/main" id="{8047CE16-5B5C-4822-B7E8-BF3AF59164B6}"/>
              </a:ext>
            </a:extLst>
          </p:cNvPr>
          <p:cNvSpPr/>
          <p:nvPr/>
        </p:nvSpPr>
        <p:spPr>
          <a:xfrm>
            <a:off x="1065124" y="3402442"/>
            <a:ext cx="2494341" cy="3038551"/>
          </a:xfrm>
          <a:prstGeom prst="cube">
            <a:avLst>
              <a:gd name="adj" fmla="val 6421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61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 cap="rnd" cmpd="sng">
            <a:solidFill>
              <a:schemeClr val="accent3">
                <a:lumMod val="75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5123F563-F2D3-42D1-9B8E-06CBAFB3060F}"/>
              </a:ext>
            </a:extLst>
          </p:cNvPr>
          <p:cNvSpPr/>
          <p:nvPr/>
        </p:nvSpPr>
        <p:spPr>
          <a:xfrm>
            <a:off x="3185243" y="1114098"/>
            <a:ext cx="3620922" cy="517065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Akrobat Bold" panose="000008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ДОХОДЫ БЮДЖЕТА</a:t>
            </a:r>
            <a:endParaRPr lang="ru-RU" sz="1400" dirty="0">
              <a:effectLst/>
              <a:latin typeface="Akrobat Bold" panose="000008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F6D3802A-F409-45FF-98A6-1D5D4FCB8BAE}"/>
              </a:ext>
            </a:extLst>
          </p:cNvPr>
          <p:cNvSpPr/>
          <p:nvPr/>
        </p:nvSpPr>
        <p:spPr>
          <a:xfrm>
            <a:off x="582506" y="588050"/>
            <a:ext cx="9085367" cy="539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80000"/>
              </a:lnSpc>
              <a:spcAft>
                <a:spcPts val="0"/>
              </a:spcAft>
            </a:pP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Доходы бюджета –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безвозмездные и безвозвратные поступления денежные средств в бюджет</a:t>
            </a:r>
            <a:endParaRPr lang="ru-RU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Куб 23">
            <a:extLst>
              <a:ext uri="{FF2B5EF4-FFF2-40B4-BE49-F238E27FC236}">
                <a16:creationId xmlns="" xmlns:a16="http://schemas.microsoft.com/office/drawing/2014/main" id="{D2E29901-8700-4FB6-ACBA-8F39E610A459}"/>
              </a:ext>
            </a:extLst>
          </p:cNvPr>
          <p:cNvSpPr/>
          <p:nvPr/>
        </p:nvSpPr>
        <p:spPr>
          <a:xfrm>
            <a:off x="3843190" y="2476387"/>
            <a:ext cx="2494341" cy="1081259"/>
          </a:xfrm>
          <a:prstGeom prst="cube">
            <a:avLst>
              <a:gd name="adj" fmla="val 16089"/>
            </a:avLst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cap="rnd" cmpd="sng">
            <a:solidFill>
              <a:schemeClr val="accent3">
                <a:lumMod val="50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Куб 26">
            <a:extLst>
              <a:ext uri="{FF2B5EF4-FFF2-40B4-BE49-F238E27FC236}">
                <a16:creationId xmlns="" xmlns:a16="http://schemas.microsoft.com/office/drawing/2014/main" id="{8A305E66-79A6-452F-A5A0-6C5D7FBBBC5E}"/>
              </a:ext>
            </a:extLst>
          </p:cNvPr>
          <p:cNvSpPr/>
          <p:nvPr/>
        </p:nvSpPr>
        <p:spPr>
          <a:xfrm>
            <a:off x="6568967" y="2522482"/>
            <a:ext cx="2522481" cy="987973"/>
          </a:xfrm>
          <a:prstGeom prst="cube">
            <a:avLst>
              <a:gd name="adj" fmla="val 16089"/>
            </a:avLst>
          </a:prstGeom>
          <a:gradFill flip="none" rotWithShape="1">
            <a:gsLst>
              <a:gs pos="0">
                <a:schemeClr val="accent4">
                  <a:lumMod val="40000"/>
                  <a:lumOff val="60000"/>
                </a:schemeClr>
              </a:gs>
              <a:gs pos="46000">
                <a:schemeClr val="accent4">
                  <a:lumMod val="95000"/>
                  <a:lumOff val="5000"/>
                </a:schemeClr>
              </a:gs>
              <a:gs pos="100000">
                <a:schemeClr val="accent4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cap="rnd" cmpd="sng">
            <a:solidFill>
              <a:schemeClr val="accent4">
                <a:lumMod val="50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90516ED4-BB54-459B-BE18-79D2FCB4BEA0}"/>
              </a:ext>
            </a:extLst>
          </p:cNvPr>
          <p:cNvSpPr txBox="1"/>
          <p:nvPr/>
        </p:nvSpPr>
        <p:spPr>
          <a:xfrm>
            <a:off x="6831723" y="2690648"/>
            <a:ext cx="19592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Akrobat Bold" panose="00000800000000000000" pitchFamily="50" charset="-52"/>
              </a:rPr>
              <a:t>Безвозмездные поступления</a:t>
            </a:r>
          </a:p>
        </p:txBody>
      </p:sp>
      <p:sp>
        <p:nvSpPr>
          <p:cNvPr id="30" name="Куб 29">
            <a:extLst>
              <a:ext uri="{FF2B5EF4-FFF2-40B4-BE49-F238E27FC236}">
                <a16:creationId xmlns="" xmlns:a16="http://schemas.microsoft.com/office/drawing/2014/main" id="{89114DB8-307B-4E23-9B79-49D331BE9995}"/>
              </a:ext>
            </a:extLst>
          </p:cNvPr>
          <p:cNvSpPr/>
          <p:nvPr/>
        </p:nvSpPr>
        <p:spPr>
          <a:xfrm>
            <a:off x="1065125" y="2476388"/>
            <a:ext cx="2494341" cy="1081259"/>
          </a:xfrm>
          <a:prstGeom prst="cube">
            <a:avLst>
              <a:gd name="adj" fmla="val 16089"/>
            </a:avLst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46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cap="rnd" cmpd="sng">
            <a:solidFill>
              <a:schemeClr val="accent1">
                <a:lumMod val="75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287DB566-2E4F-4581-9E39-FAB8C28754FD}"/>
              </a:ext>
            </a:extLst>
          </p:cNvPr>
          <p:cNvSpPr txBox="1"/>
          <p:nvPr/>
        </p:nvSpPr>
        <p:spPr>
          <a:xfrm>
            <a:off x="4073161" y="2638097"/>
            <a:ext cx="18450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Akrobat Bold" panose="00000800000000000000" pitchFamily="50" charset="-52"/>
              </a:rPr>
              <a:t>Неналоговые доходы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7A1D625F-61C3-469C-91AC-3C75C47FECA0}"/>
              </a:ext>
            </a:extLst>
          </p:cNvPr>
          <p:cNvSpPr txBox="1"/>
          <p:nvPr/>
        </p:nvSpPr>
        <p:spPr>
          <a:xfrm>
            <a:off x="1305530" y="2638096"/>
            <a:ext cx="18450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Akrobat Bold" panose="00000800000000000000" pitchFamily="50" charset="-52"/>
              </a:rPr>
              <a:t>Налоговые доходы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A35F3385-4AEF-43E9-9A5C-DDA8CE3E2034}"/>
              </a:ext>
            </a:extLst>
          </p:cNvPr>
          <p:cNvSpPr txBox="1"/>
          <p:nvPr/>
        </p:nvSpPr>
        <p:spPr>
          <a:xfrm>
            <a:off x="1183044" y="3673573"/>
            <a:ext cx="219077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Akrobat" panose="00000600000000000000" pitchFamily="50" charset="-52"/>
              </a:rPr>
              <a:t>Поступления от уплаты налогов</a:t>
            </a:r>
          </a:p>
          <a:p>
            <a:endParaRPr lang="ru-RU" dirty="0">
              <a:latin typeface="Akrobat" panose="00000600000000000000" pitchFamily="50" charset="-5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НДФЛ- 175,00 тыс. </a:t>
            </a:r>
            <a:r>
              <a:rPr lang="ru-RU" sz="11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руб</a:t>
            </a:r>
            <a:endParaRPr lang="ru-RU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Налог на имущество- </a:t>
            </a: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930,0  </a:t>
            </a: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тыс. </a:t>
            </a:r>
            <a:r>
              <a:rPr lang="ru-RU" sz="11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руб</a:t>
            </a:r>
            <a:endParaRPr lang="ru-RU" sz="11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ЕСХН- 30,0 </a:t>
            </a: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тыс.руб.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Налоги на товары(</a:t>
            </a:r>
            <a:r>
              <a:rPr lang="ru-RU" sz="11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работы,услуги</a:t>
            </a: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 реализуемые на территории </a:t>
            </a: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РФ-983,796</a:t>
            </a:r>
            <a:endParaRPr lang="ru-RU" sz="11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Государственная пошлина -5,0 тыс.руб.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83DC952A-4C5B-46E8-BA5A-7A597312386F}"/>
              </a:ext>
            </a:extLst>
          </p:cNvPr>
          <p:cNvSpPr txBox="1"/>
          <p:nvPr/>
        </p:nvSpPr>
        <p:spPr>
          <a:xfrm>
            <a:off x="3846786" y="3581518"/>
            <a:ext cx="2342353" cy="303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Akrobat" panose="00000600000000000000" pitchFamily="50" charset="-52"/>
              </a:rPr>
              <a:t>Поступление от уплаты  других пошлин и сборов, установленных законодательством, а также штрафов за нарушение </a:t>
            </a:r>
            <a:r>
              <a:rPr lang="ru-RU" sz="1400" b="1" dirty="0" smtClean="0">
                <a:latin typeface="Akrobat" panose="00000600000000000000" pitchFamily="50" charset="-52"/>
              </a:rPr>
              <a:t>законодательства</a:t>
            </a:r>
            <a:endParaRPr lang="ru-RU" sz="900" dirty="0">
              <a:latin typeface="Akrobat" panose="00000600000000000000" pitchFamily="50" charset="-52"/>
            </a:endParaRP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ru-RU" sz="1100" i="1" dirty="0">
                <a:latin typeface="Arial" panose="020B0604020202020204" pitchFamily="34" charset="0"/>
                <a:cs typeface="Arial" panose="020B0604020202020204" pitchFamily="34" charset="0"/>
              </a:rPr>
              <a:t>Доходы от </a:t>
            </a: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сдачи имущества- 10,0 тыс. руб.</a:t>
            </a:r>
            <a:endParaRPr lang="ru-RU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ru-RU" sz="1100" i="1" dirty="0">
                <a:latin typeface="Arial" panose="020B0604020202020204" pitchFamily="34" charset="0"/>
                <a:cs typeface="Arial" panose="020B0604020202020204" pitchFamily="34" charset="0"/>
              </a:rPr>
              <a:t>Доходы  от </a:t>
            </a: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реализации иного имущества- 300,0 тыс. руб.</a:t>
            </a:r>
            <a:endParaRPr lang="ru-RU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Административные штрафы- 2,0 тыс. руб.</a:t>
            </a:r>
            <a:endParaRPr lang="ru-RU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EC7AB692-8742-4081-91F3-801468D73E25}"/>
              </a:ext>
            </a:extLst>
          </p:cNvPr>
          <p:cNvSpPr txBox="1"/>
          <p:nvPr/>
        </p:nvSpPr>
        <p:spPr>
          <a:xfrm>
            <a:off x="6642538" y="3836276"/>
            <a:ext cx="2238703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Akrobat" panose="00000600000000000000" pitchFamily="50" charset="-52"/>
              </a:rPr>
              <a:t>Поступления от других бюджетов бюджетной системы (межбюджетные трансферты, организаций, граждан (кроме налоговых и неналоговых доходов</a:t>
            </a:r>
            <a:r>
              <a:rPr lang="ru-RU" sz="1400" b="1" dirty="0" smtClean="0">
                <a:latin typeface="Akrobat" panose="00000600000000000000" pitchFamily="50" charset="-52"/>
              </a:rPr>
              <a:t>)   </a:t>
            </a:r>
          </a:p>
          <a:p>
            <a:pPr algn="ctr"/>
            <a:r>
              <a:rPr lang="ru-RU" sz="1100" i="1" dirty="0" smtClean="0">
                <a:latin typeface="Akrobat" panose="00000600000000000000" pitchFamily="50" charset="-52"/>
                <a:cs typeface="Arial" panose="020B0604020202020204" pitchFamily="34" charset="0"/>
              </a:rPr>
              <a:t>671,9 тыс. руб.</a:t>
            </a:r>
            <a:endParaRPr lang="ru-RU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Левая фигурная скобка 3">
            <a:extLst>
              <a:ext uri="{FF2B5EF4-FFF2-40B4-BE49-F238E27FC236}">
                <a16:creationId xmlns="" xmlns:a16="http://schemas.microsoft.com/office/drawing/2014/main" id="{137DDC69-3382-4EF5-93F0-63A0014DB9F9}"/>
              </a:ext>
            </a:extLst>
          </p:cNvPr>
          <p:cNvSpPr/>
          <p:nvPr/>
        </p:nvSpPr>
        <p:spPr>
          <a:xfrm rot="5400000">
            <a:off x="4925494" y="-2384041"/>
            <a:ext cx="399391" cy="8467727"/>
          </a:xfrm>
          <a:prstGeom prst="leftBrace">
            <a:avLst>
              <a:gd name="adj1" fmla="val 59607"/>
              <a:gd name="adj2" fmla="val 49841"/>
            </a:avLst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21266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5123F563-F2D3-42D1-9B8E-06CBAFB3060F}"/>
              </a:ext>
            </a:extLst>
          </p:cNvPr>
          <p:cNvSpPr/>
          <p:nvPr/>
        </p:nvSpPr>
        <p:spPr>
          <a:xfrm>
            <a:off x="158915" y="152155"/>
            <a:ext cx="10687050" cy="897169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Akrobat Bold" panose="000008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МЕЖБЮДЖЕТНЫЕ ТРАНСФЕРТЫ</a:t>
            </a:r>
          </a:p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Akrobat Bold" panose="000008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ОСНОВНОЙ ВИД БЕЗВОЗМЕЗДНЫХ ПЕРЕЧИСЛЕНИЙ ИЗ ДРУГИХ УРОВНЕЙ БЮДЖЕТОВ</a:t>
            </a:r>
            <a:endParaRPr lang="ru-RU" sz="1400" dirty="0">
              <a:effectLst/>
              <a:latin typeface="Akrobat Bold" panose="000008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="" xmlns:a16="http://schemas.microsoft.com/office/drawing/2014/main" id="{3B5EF876-DE2A-484B-B9F9-6654FF4F75E8}"/>
              </a:ext>
            </a:extLst>
          </p:cNvPr>
          <p:cNvSpPr/>
          <p:nvPr/>
        </p:nvSpPr>
        <p:spPr>
          <a:xfrm>
            <a:off x="720784" y="2537593"/>
            <a:ext cx="8985191" cy="1141744"/>
          </a:xfrm>
          <a:prstGeom prst="roundRect">
            <a:avLst>
              <a:gd name="adj" fmla="val 9572"/>
            </a:avLst>
          </a:prstGeom>
          <a:solidFill>
            <a:schemeClr val="accent2"/>
          </a:solidFill>
          <a:ln>
            <a:noFill/>
          </a:ln>
          <a:effectLst>
            <a:outerShdw blurRad="101600" dist="215900" dir="21540000" sx="96000" sy="96000" algn="ctr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extrusionH="57150" contourW="12700" prstMaterial="metal">
            <a:bevelT w="107950" h="133350"/>
            <a:bevelB w="127000" h="44450"/>
            <a:extrusionClr>
              <a:schemeClr val="accent1">
                <a:lumMod val="20000"/>
                <a:lumOff val="80000"/>
              </a:schemeClr>
            </a:extrusionClr>
            <a:contourClr>
              <a:schemeClr val="accent2">
                <a:lumMod val="50000"/>
              </a:schemeClr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="" xmlns:a16="http://schemas.microsoft.com/office/drawing/2014/main" id="{51FD3B35-883F-4D59-A228-F971AE3A6C23}"/>
              </a:ext>
            </a:extLst>
          </p:cNvPr>
          <p:cNvSpPr/>
          <p:nvPr/>
        </p:nvSpPr>
        <p:spPr>
          <a:xfrm>
            <a:off x="818521" y="2605723"/>
            <a:ext cx="4238656" cy="998851"/>
          </a:xfrm>
          <a:prstGeom prst="roundRect">
            <a:avLst>
              <a:gd name="adj" fmla="val 9572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01600" dist="215900" dir="21540000" sx="96000" sy="96000" algn="ctr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extrusionH="57150" contourW="12700" prstMaterial="powder">
            <a:bevelT w="107950" h="133350"/>
            <a:bevelB w="127000" h="44450"/>
            <a:extrusionClr>
              <a:schemeClr val="accent1">
                <a:lumMod val="20000"/>
                <a:lumOff val="80000"/>
              </a:schemeClr>
            </a:extrusionClr>
            <a:contourClr>
              <a:schemeClr val="accent2">
                <a:lumMod val="50000"/>
              </a:schemeClr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="" xmlns:a16="http://schemas.microsoft.com/office/drawing/2014/main" id="{75B38D6E-6CE5-4A67-A042-1336343F5825}"/>
              </a:ext>
            </a:extLst>
          </p:cNvPr>
          <p:cNvSpPr/>
          <p:nvPr/>
        </p:nvSpPr>
        <p:spPr>
          <a:xfrm>
            <a:off x="720784" y="3875535"/>
            <a:ext cx="8985191" cy="1141744"/>
          </a:xfrm>
          <a:prstGeom prst="roundRect">
            <a:avLst>
              <a:gd name="adj" fmla="val 9572"/>
            </a:avLst>
          </a:prstGeom>
          <a:solidFill>
            <a:srgbClr val="B9EC66"/>
          </a:solidFill>
          <a:ln>
            <a:noFill/>
          </a:ln>
          <a:effectLst>
            <a:outerShdw blurRad="101600" dist="215900" dir="21540000" sx="96000" sy="96000" algn="ctr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extrusionH="57150" contourW="12700" prstMaterial="metal">
            <a:bevelT w="107950" h="133350"/>
            <a:bevelB w="127000" h="44450"/>
            <a:extrusionClr>
              <a:schemeClr val="accent1">
                <a:lumMod val="20000"/>
                <a:lumOff val="80000"/>
              </a:schemeClr>
            </a:extrusionClr>
            <a:contourClr>
              <a:schemeClr val="accent2">
                <a:lumMod val="50000"/>
              </a:schemeClr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="" xmlns:a16="http://schemas.microsoft.com/office/drawing/2014/main" id="{87413FF9-4CBE-4824-8D60-F6447127C9E1}"/>
              </a:ext>
            </a:extLst>
          </p:cNvPr>
          <p:cNvSpPr/>
          <p:nvPr/>
        </p:nvSpPr>
        <p:spPr>
          <a:xfrm>
            <a:off x="818521" y="3961329"/>
            <a:ext cx="4222152" cy="980541"/>
          </a:xfrm>
          <a:prstGeom prst="roundRect">
            <a:avLst>
              <a:gd name="adj" fmla="val 9572"/>
            </a:avLst>
          </a:prstGeom>
          <a:solidFill>
            <a:srgbClr val="E6F4C8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101600" dist="215900" dir="21540000" sx="96000" sy="96000" algn="ctr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glow" dir="t"/>
          </a:scene3d>
          <a:sp3d extrusionH="57150" contourW="12700" prstMaterial="powder">
            <a:bevelT w="107950" h="133350"/>
            <a:bevelB w="127000" h="44450"/>
            <a:extrusionClr>
              <a:schemeClr val="accent1">
                <a:lumMod val="20000"/>
                <a:lumOff val="80000"/>
              </a:schemeClr>
            </a:extrusionClr>
            <a:contourClr>
              <a:schemeClr val="accent2">
                <a:lumMod val="50000"/>
              </a:schemeClr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="" xmlns:a16="http://schemas.microsoft.com/office/drawing/2014/main" id="{564BBDC5-B173-481E-8E8D-0773EA32081C}"/>
              </a:ext>
            </a:extLst>
          </p:cNvPr>
          <p:cNvSpPr/>
          <p:nvPr/>
        </p:nvSpPr>
        <p:spPr>
          <a:xfrm>
            <a:off x="720784" y="5213477"/>
            <a:ext cx="8985191" cy="1141744"/>
          </a:xfrm>
          <a:prstGeom prst="roundRect">
            <a:avLst>
              <a:gd name="adj" fmla="val 9572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01600" dist="215900" dir="21540000" sx="96000" sy="96000" algn="ctr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extrusionH="57150" contourW="12700" prstMaterial="metal">
            <a:bevelT w="107950" h="133350"/>
            <a:bevelB w="127000" h="44450"/>
            <a:extrusionClr>
              <a:schemeClr val="accent1">
                <a:lumMod val="20000"/>
                <a:lumOff val="80000"/>
              </a:schemeClr>
            </a:extrusionClr>
            <a:contourClr>
              <a:schemeClr val="accent2">
                <a:lumMod val="50000"/>
              </a:schemeClr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="" xmlns:a16="http://schemas.microsoft.com/office/drawing/2014/main" id="{13CA7397-5644-4701-BE3D-5BFD32A94258}"/>
              </a:ext>
            </a:extLst>
          </p:cNvPr>
          <p:cNvSpPr/>
          <p:nvPr/>
        </p:nvSpPr>
        <p:spPr>
          <a:xfrm>
            <a:off x="818521" y="5284337"/>
            <a:ext cx="4238656" cy="999369"/>
          </a:xfrm>
          <a:prstGeom prst="roundRect">
            <a:avLst>
              <a:gd name="adj" fmla="val 9572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outerShdw blurRad="101600" dist="215900" dir="21540000" sx="96000" sy="96000" algn="ctr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extrusionH="57150" contourW="12700" prstMaterial="powder">
            <a:bevelT w="107950" h="133350"/>
            <a:bevelB w="127000" h="44450"/>
            <a:extrusionClr>
              <a:schemeClr val="accent1">
                <a:lumMod val="20000"/>
                <a:lumOff val="80000"/>
              </a:schemeClr>
            </a:extrusionClr>
            <a:contourClr>
              <a:schemeClr val="accent2">
                <a:lumMod val="50000"/>
              </a:schemeClr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90A1358-1B45-4D81-AFCC-04EA2F913CCC}"/>
              </a:ext>
            </a:extLst>
          </p:cNvPr>
          <p:cNvSpPr txBox="1"/>
          <p:nvPr/>
        </p:nvSpPr>
        <p:spPr>
          <a:xfrm>
            <a:off x="5165424" y="2574752"/>
            <a:ext cx="44620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accent3">
                    <a:lumMod val="50000"/>
                  </a:schemeClr>
                </a:solidFill>
                <a:latin typeface="Akrobat" panose="00000600000000000000" pitchFamily="50" charset="-52"/>
              </a:rPr>
              <a:t>Предоставляются без определения конкретной цели их использования (финансовая помощь краевого или районного бюджета на текущее содержание бюджетной инфраструктуры поселения)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D61153CE-A203-4C27-BD73-D748AD1122EC}"/>
              </a:ext>
            </a:extLst>
          </p:cNvPr>
          <p:cNvSpPr txBox="1"/>
          <p:nvPr/>
        </p:nvSpPr>
        <p:spPr>
          <a:xfrm>
            <a:off x="5138410" y="3898869"/>
            <a:ext cx="44595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1200" dirty="0">
                <a:latin typeface="Akrobat" panose="00000600000000000000" pitchFamily="50" charset="-52"/>
              </a:rPr>
              <a:t>Предоставляются на финансирование "переданных" полномочий из федерального или краевого бюджета в бюджет поселения (например, на осуществление первичного воинского учета на территориях, где отсутствуют военные комиссариаты)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9FE5592B-0E07-4B2A-AE6B-576965ABCB49}"/>
              </a:ext>
            </a:extLst>
          </p:cNvPr>
          <p:cNvSpPr txBox="1"/>
          <p:nvPr/>
        </p:nvSpPr>
        <p:spPr>
          <a:xfrm>
            <a:off x="5138410" y="5156896"/>
            <a:ext cx="4562638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1200" dirty="0">
                <a:latin typeface="Akrobat" panose="00000600000000000000" pitchFamily="50" charset="-52"/>
              </a:rPr>
              <a:t>Предоставляются на условиях долевого финансирования расходов из краевого бюджета в бюджет поселения (например, на капитальный ремонт автомобильных дорог местного значения из расчета 90%  объема затрат за счет республиканского бюджета, и 10% за счет средств бюджета поселения)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47A37A3C-D7D2-42D7-ADCC-4383804503F5}"/>
              </a:ext>
            </a:extLst>
          </p:cNvPr>
          <p:cNvSpPr txBox="1"/>
          <p:nvPr/>
        </p:nvSpPr>
        <p:spPr>
          <a:xfrm>
            <a:off x="1086390" y="4018074"/>
            <a:ext cx="37029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547216"/>
                </a:solidFill>
              </a:rPr>
              <a:t>СУБВЕНЦИИ</a:t>
            </a:r>
            <a:endParaRPr lang="ru-RU" sz="1600" dirty="0">
              <a:solidFill>
                <a:srgbClr val="547216"/>
              </a:solidFill>
            </a:endParaRPr>
          </a:p>
          <a:p>
            <a:r>
              <a:rPr lang="ru-RU" sz="1400" dirty="0">
                <a:latin typeface="Akrobat Bold" panose="00000800000000000000" pitchFamily="50" charset="-52"/>
              </a:rPr>
              <a:t>- финансовое обеспечение переданных полномочий другого уровня бюджета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194E8EF2-48A7-49D2-A4F7-9342F82B8A24}"/>
              </a:ext>
            </a:extLst>
          </p:cNvPr>
          <p:cNvSpPr txBox="1"/>
          <p:nvPr/>
        </p:nvSpPr>
        <p:spPr>
          <a:xfrm>
            <a:off x="818521" y="2564996"/>
            <a:ext cx="42221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accent5"/>
                </a:solidFill>
              </a:rPr>
              <a:t>ДОТАЦИИ </a:t>
            </a:r>
          </a:p>
          <a:p>
            <a:pPr algn="ctr"/>
            <a:r>
              <a:rPr lang="ru-RU" sz="1200" b="1" dirty="0">
                <a:latin typeface="Akrobat Bold" panose="00000800000000000000" pitchFamily="50" charset="-52"/>
              </a:rPr>
              <a:t>- межбюджетные трансферты, предоставляемые на безвозмездной и безвозвратной основе без установления направлений и (или) условий их использования</a:t>
            </a:r>
            <a:endParaRPr lang="ru-RU" sz="1200" dirty="0">
              <a:latin typeface="Akrobat Bold" panose="00000800000000000000" pitchFamily="50" charset="-52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A57071BB-AD5C-49AB-A8E9-D4F65BF8958C}"/>
              </a:ext>
            </a:extLst>
          </p:cNvPr>
          <p:cNvSpPr txBox="1"/>
          <p:nvPr/>
        </p:nvSpPr>
        <p:spPr>
          <a:xfrm>
            <a:off x="818521" y="5246392"/>
            <a:ext cx="424960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accent6">
                    <a:lumMod val="75000"/>
                  </a:schemeClr>
                </a:solidFill>
              </a:rPr>
              <a:t>СУБСИДИИ </a:t>
            </a:r>
          </a:p>
          <a:p>
            <a:pPr algn="ctr"/>
            <a:r>
              <a:rPr lang="ru-RU" sz="1200" b="1" dirty="0">
                <a:latin typeface="Akrobat Bold" panose="00000800000000000000" pitchFamily="50" charset="-52"/>
              </a:rPr>
              <a:t>– финансовая помощь на частичное финансирование расходов полномочий поселения из вышестоящего уровня бюджета</a:t>
            </a:r>
            <a:endParaRPr lang="ru-RU" sz="1200" dirty="0">
              <a:latin typeface="Akrobat Bold" panose="00000800000000000000" pitchFamily="50" charset="-52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F6D3802A-F409-45FF-98A6-1D5D4FCB8BAE}"/>
              </a:ext>
            </a:extLst>
          </p:cNvPr>
          <p:cNvSpPr/>
          <p:nvPr/>
        </p:nvSpPr>
        <p:spPr>
          <a:xfrm>
            <a:off x="265667" y="1552763"/>
            <a:ext cx="10340196" cy="539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80000"/>
              </a:lnSpc>
              <a:spcAft>
                <a:spcPts val="0"/>
              </a:spcAft>
            </a:pP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Межбюджетные трансферты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денежные средства, перечисляемые из одного бюджета бюджетной системы Российской Федерации другому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56851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Диаграмма 7">
            <a:extLst>
              <a:ext uri="{FF2B5EF4-FFF2-40B4-BE49-F238E27FC236}">
                <a16:creationId xmlns="" xmlns:a16="http://schemas.microsoft.com/office/drawing/2014/main" id="{91AF7E46-9E35-49E0-B18D-B47B38E55D95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3605798015"/>
              </p:ext>
            </p:extLst>
          </p:nvPr>
        </p:nvGraphicFramePr>
        <p:xfrm>
          <a:off x="578069" y="178677"/>
          <a:ext cx="8618483" cy="6421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88288705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Красный и оранжевый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2916</TotalTime>
  <Words>998</Words>
  <Application>Microsoft Office PowerPoint</Application>
  <PresentationFormat>Произвольный</PresentationFormat>
  <Paragraphs>201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Аспект</vt:lpstr>
      <vt:lpstr>Проект бюджета  Краснинского сельского поселения на 2023 год и на плановый период 2024-2025 годы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 ___________________ на 2018 год и на плановый период 2019-2020 годы</dc:title>
  <dc:creator>Евгения Линькова</dc:creator>
  <cp:lastModifiedBy>Пользователь</cp:lastModifiedBy>
  <cp:revision>279</cp:revision>
  <dcterms:created xsi:type="dcterms:W3CDTF">2018-08-29T05:56:46Z</dcterms:created>
  <dcterms:modified xsi:type="dcterms:W3CDTF">2022-11-17T07:15:21Z</dcterms:modified>
</cp:coreProperties>
</file>